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7"/>
  </p:notesMasterIdLst>
  <p:sldIdLst>
    <p:sldId id="1167" r:id="rId2"/>
    <p:sldId id="758" r:id="rId3"/>
    <p:sldId id="1201" r:id="rId4"/>
    <p:sldId id="1168" r:id="rId5"/>
    <p:sldId id="761" r:id="rId6"/>
    <p:sldId id="759" r:id="rId7"/>
    <p:sldId id="760" r:id="rId8"/>
    <p:sldId id="1164" r:id="rId9"/>
    <p:sldId id="1076" r:id="rId10"/>
    <p:sldId id="1079" r:id="rId11"/>
    <p:sldId id="1155" r:id="rId12"/>
    <p:sldId id="1156" r:id="rId13"/>
    <p:sldId id="1157" r:id="rId14"/>
    <p:sldId id="1158" r:id="rId15"/>
    <p:sldId id="1163" r:id="rId16"/>
    <p:sldId id="1159" r:id="rId17"/>
    <p:sldId id="1160" r:id="rId18"/>
    <p:sldId id="1165" r:id="rId19"/>
    <p:sldId id="1166" r:id="rId20"/>
    <p:sldId id="1161" r:id="rId21"/>
    <p:sldId id="1197" r:id="rId22"/>
    <p:sldId id="1162" r:id="rId23"/>
    <p:sldId id="1169" r:id="rId24"/>
    <p:sldId id="743" r:id="rId25"/>
    <p:sldId id="763" r:id="rId26"/>
    <p:sldId id="1171" r:id="rId27"/>
    <p:sldId id="1182" r:id="rId28"/>
    <p:sldId id="1172" r:id="rId29"/>
    <p:sldId id="1180" r:id="rId30"/>
    <p:sldId id="1183" r:id="rId31"/>
    <p:sldId id="1173" r:id="rId32"/>
    <p:sldId id="1184" r:id="rId33"/>
    <p:sldId id="1174" r:id="rId34"/>
    <p:sldId id="1185" r:id="rId35"/>
    <p:sldId id="1175" r:id="rId36"/>
    <p:sldId id="1186" r:id="rId37"/>
    <p:sldId id="1177" r:id="rId38"/>
    <p:sldId id="1187" r:id="rId39"/>
    <p:sldId id="1178" r:id="rId40"/>
    <p:sldId id="1188" r:id="rId41"/>
    <p:sldId id="1179" r:id="rId42"/>
    <p:sldId id="1189" r:id="rId43"/>
    <p:sldId id="1205" r:id="rId44"/>
    <p:sldId id="1192" r:id="rId45"/>
    <p:sldId id="1206" r:id="rId46"/>
  </p:sldIdLst>
  <p:sldSz cx="12192000" cy="6858000"/>
  <p:notesSz cx="6888163" cy="100187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C605714-DA4E-4F4B-B11E-D1C7BE862860}">
          <p14:sldIdLst>
            <p14:sldId id="1167"/>
            <p14:sldId id="758"/>
            <p14:sldId id="1201"/>
            <p14:sldId id="1168"/>
            <p14:sldId id="761"/>
            <p14:sldId id="759"/>
            <p14:sldId id="760"/>
            <p14:sldId id="1164"/>
            <p14:sldId id="1076"/>
            <p14:sldId id="1079"/>
            <p14:sldId id="1155"/>
            <p14:sldId id="1156"/>
            <p14:sldId id="1157"/>
            <p14:sldId id="1158"/>
            <p14:sldId id="1163"/>
            <p14:sldId id="1159"/>
            <p14:sldId id="1160"/>
            <p14:sldId id="1165"/>
            <p14:sldId id="1166"/>
            <p14:sldId id="1161"/>
            <p14:sldId id="1197"/>
            <p14:sldId id="1162"/>
            <p14:sldId id="1169"/>
            <p14:sldId id="743"/>
            <p14:sldId id="763"/>
            <p14:sldId id="1171"/>
            <p14:sldId id="1182"/>
            <p14:sldId id="1172"/>
            <p14:sldId id="1180"/>
            <p14:sldId id="1183"/>
            <p14:sldId id="1173"/>
            <p14:sldId id="1184"/>
            <p14:sldId id="1174"/>
            <p14:sldId id="1185"/>
            <p14:sldId id="1175"/>
            <p14:sldId id="1186"/>
            <p14:sldId id="1177"/>
            <p14:sldId id="1187"/>
            <p14:sldId id="1178"/>
            <p14:sldId id="1188"/>
            <p14:sldId id="1179"/>
            <p14:sldId id="1189"/>
            <p14:sldId id="1205"/>
            <p14:sldId id="1192"/>
            <p14:sldId id="1206"/>
          </p14:sldIdLst>
        </p14:section>
        <p14:section name="Section sans titre" id="{7002A06B-3AE4-4726-B935-4CB954B5A06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RAU Sylvie" initials="BS" lastIdx="1" clrIdx="0">
    <p:extLst>
      <p:ext uri="{19B8F6BF-5375-455C-9EA6-DF929625EA0E}">
        <p15:presenceInfo xmlns:p15="http://schemas.microsoft.com/office/powerpoint/2012/main" userId="S::s.borau@tbs-education.fr::a464193e-7906-4bfe-aab4-dc4d14a11d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D5E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552A60-C7DA-4FAF-B201-A2F251815A86}" type="doc">
      <dgm:prSet loTypeId="urn:microsoft.com/office/officeart/2018/2/layout/IconVerticalSolidList" loCatId="icon" qsTypeId="urn:microsoft.com/office/officeart/2005/8/quickstyle/3d3" qsCatId="3D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A255B06-563E-4EC2-AB23-CA816D295DB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Insects</a:t>
          </a:r>
        </a:p>
        <a:p>
          <a:endParaRPr lang="en-US"/>
        </a:p>
      </dgm:t>
    </dgm:pt>
    <dgm:pt modelId="{2420555B-FC97-4751-AFFC-9D422DCE0211}" type="parTrans" cxnId="{6D9C8F7E-79C8-4ECC-A57C-35C78B1D4514}">
      <dgm:prSet/>
      <dgm:spPr/>
      <dgm:t>
        <a:bodyPr/>
        <a:lstStyle/>
        <a:p>
          <a:endParaRPr lang="en-US"/>
        </a:p>
      </dgm:t>
    </dgm:pt>
    <dgm:pt modelId="{E370B15A-7DD7-4530-AA00-13947E727767}" type="sibTrans" cxnId="{6D9C8F7E-79C8-4ECC-A57C-35C78B1D451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E25BB5C-61E6-41C6-927A-6844D111FB3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Veggies</a:t>
          </a:r>
          <a:endParaRPr lang="en-US"/>
        </a:p>
      </dgm:t>
    </dgm:pt>
    <dgm:pt modelId="{1B3E49B1-FA03-4DF3-BFA2-4BAEB64FD3E1}" type="parTrans" cxnId="{AC808FEB-1392-4414-9642-204A86AE0BC5}">
      <dgm:prSet/>
      <dgm:spPr/>
      <dgm:t>
        <a:bodyPr/>
        <a:lstStyle/>
        <a:p>
          <a:endParaRPr lang="en-US"/>
        </a:p>
      </dgm:t>
    </dgm:pt>
    <dgm:pt modelId="{078E4F36-8337-4A86-91E0-718C7008F295}" type="sibTrans" cxnId="{AC808FEB-1392-4414-9642-204A86AE0BC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5485EDA-ABA3-4A8A-B50F-E2F630FF031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Cultured meat</a:t>
          </a:r>
          <a:endParaRPr lang="en-US"/>
        </a:p>
      </dgm:t>
    </dgm:pt>
    <dgm:pt modelId="{37610516-FBDD-44B1-9EDF-06FF94A2EC79}" type="parTrans" cxnId="{7A5BD2D4-5084-4114-9C4F-A631BD81F8BC}">
      <dgm:prSet/>
      <dgm:spPr/>
      <dgm:t>
        <a:bodyPr/>
        <a:lstStyle/>
        <a:p>
          <a:endParaRPr lang="fr-FR"/>
        </a:p>
      </dgm:t>
    </dgm:pt>
    <dgm:pt modelId="{7F951E6B-EA6A-4865-AEBF-B2771BAA97FE}" type="sibTrans" cxnId="{7A5BD2D4-5084-4114-9C4F-A631BD81F8BC}">
      <dgm:prSet/>
      <dgm:spPr/>
      <dgm:t>
        <a:bodyPr/>
        <a:lstStyle/>
        <a:p>
          <a:pPr>
            <a:lnSpc>
              <a:spcPct val="100000"/>
            </a:lnSpc>
          </a:pPr>
          <a:endParaRPr lang="fr-FR"/>
        </a:p>
      </dgm:t>
    </dgm:pt>
    <dgm:pt modelId="{1B6D6790-37BE-43F5-B2B9-279C14D652D6}" type="pres">
      <dgm:prSet presAssocID="{49552A60-C7DA-4FAF-B201-A2F251815A86}" presName="root" presStyleCnt="0">
        <dgm:presLayoutVars>
          <dgm:dir/>
          <dgm:resizeHandles val="exact"/>
        </dgm:presLayoutVars>
      </dgm:prSet>
      <dgm:spPr/>
    </dgm:pt>
    <dgm:pt modelId="{A682E1AB-D7A9-4786-83E6-3EE462071EA5}" type="pres">
      <dgm:prSet presAssocID="{7A255B06-563E-4EC2-AB23-CA816D295DB8}" presName="compNode" presStyleCnt="0"/>
      <dgm:spPr/>
    </dgm:pt>
    <dgm:pt modelId="{9DB5A5FA-E77B-4201-9D69-E4785FF23DBD}" type="pres">
      <dgm:prSet presAssocID="{7A255B06-563E-4EC2-AB23-CA816D295DB8}" presName="bgRect" presStyleLbl="bgShp" presStyleIdx="0" presStyleCnt="3" custLinFactNeighborX="-812" custLinFactNeighborY="-981"/>
      <dgm:spPr/>
    </dgm:pt>
    <dgm:pt modelId="{BF39A3A0-5E4D-40FC-B7C6-6725B7C25E90}" type="pres">
      <dgm:prSet presAssocID="{7A255B06-563E-4EC2-AB23-CA816D295DB8}" presName="iconRect" presStyleLbl="node1" presStyleIdx="0" presStyleCnt="3" custLinFactNeighborX="2454" custLinFactNeighborY="368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sshopper"/>
        </a:ext>
      </dgm:extLst>
    </dgm:pt>
    <dgm:pt modelId="{6E219E47-CE99-4615-9EDE-FFE19127B0A6}" type="pres">
      <dgm:prSet presAssocID="{7A255B06-563E-4EC2-AB23-CA816D295DB8}" presName="spaceRect" presStyleCnt="0"/>
      <dgm:spPr/>
    </dgm:pt>
    <dgm:pt modelId="{DCB885E9-DA81-4B70-8729-EF25AB96BCF1}" type="pres">
      <dgm:prSet presAssocID="{7A255B06-563E-4EC2-AB23-CA816D295DB8}" presName="parTx" presStyleLbl="revTx" presStyleIdx="0" presStyleCnt="3" custLinFactNeighborX="-269" custLinFactNeighborY="13729">
        <dgm:presLayoutVars>
          <dgm:chMax val="0"/>
          <dgm:chPref val="0"/>
        </dgm:presLayoutVars>
      </dgm:prSet>
      <dgm:spPr/>
    </dgm:pt>
    <dgm:pt modelId="{452B0143-B8B2-4A34-9EBC-69D991857746}" type="pres">
      <dgm:prSet presAssocID="{E370B15A-7DD7-4530-AA00-13947E727767}" presName="sibTrans" presStyleCnt="0"/>
      <dgm:spPr/>
    </dgm:pt>
    <dgm:pt modelId="{1D7E3CD3-434B-4C92-A417-5145BF379636}" type="pres">
      <dgm:prSet presAssocID="{1E25BB5C-61E6-41C6-927A-6844D111FB36}" presName="compNode" presStyleCnt="0"/>
      <dgm:spPr/>
    </dgm:pt>
    <dgm:pt modelId="{3ABE31E8-CCF5-46C6-AAFC-1F1487A73ACF}" type="pres">
      <dgm:prSet presAssocID="{1E25BB5C-61E6-41C6-927A-6844D111FB36}" presName="bgRect" presStyleLbl="bgShp" presStyleIdx="1" presStyleCnt="3" custLinFactNeighborX="464" custLinFactNeighborY="-2942"/>
      <dgm:spPr/>
    </dgm:pt>
    <dgm:pt modelId="{74DA74A9-9F4D-4DDE-9880-CF04477597FA}" type="pres">
      <dgm:prSet presAssocID="{1E25BB5C-61E6-41C6-927A-6844D111FB36}" presName="iconRect" presStyleLbl="node1" presStyleIdx="1" presStyleCnt="3" custLinFactNeighborX="3060" custLinFactNeighborY="-2578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nte avec racines avec un remplissage uni"/>
        </a:ext>
      </dgm:extLst>
    </dgm:pt>
    <dgm:pt modelId="{4CBEF103-2C7F-47E2-9856-011DB9D4B512}" type="pres">
      <dgm:prSet presAssocID="{1E25BB5C-61E6-41C6-927A-6844D111FB36}" presName="spaceRect" presStyleCnt="0"/>
      <dgm:spPr/>
    </dgm:pt>
    <dgm:pt modelId="{CD102AFA-18DD-4FF2-9A6C-C24B1FFA383B}" type="pres">
      <dgm:prSet presAssocID="{1E25BB5C-61E6-41C6-927A-6844D111FB36}" presName="parTx" presStyleLbl="revTx" presStyleIdx="1" presStyleCnt="3">
        <dgm:presLayoutVars>
          <dgm:chMax val="0"/>
          <dgm:chPref val="0"/>
        </dgm:presLayoutVars>
      </dgm:prSet>
      <dgm:spPr/>
    </dgm:pt>
    <dgm:pt modelId="{81E51D78-1AE3-4D6A-8568-6FFB0AC982F2}" type="pres">
      <dgm:prSet presAssocID="{078E4F36-8337-4A86-91E0-718C7008F295}" presName="sibTrans" presStyleCnt="0"/>
      <dgm:spPr/>
    </dgm:pt>
    <dgm:pt modelId="{8E804A5E-AD4F-4643-83BF-0733D4BFFEA8}" type="pres">
      <dgm:prSet presAssocID="{D5485EDA-ABA3-4A8A-B50F-E2F630FF031B}" presName="compNode" presStyleCnt="0"/>
      <dgm:spPr/>
    </dgm:pt>
    <dgm:pt modelId="{3C3B34C7-0D40-4CBC-BD09-5A2CA9EEB078}" type="pres">
      <dgm:prSet presAssocID="{D5485EDA-ABA3-4A8A-B50F-E2F630FF031B}" presName="bgRect" presStyleLbl="bgShp" presStyleIdx="2" presStyleCnt="3"/>
      <dgm:spPr/>
    </dgm:pt>
    <dgm:pt modelId="{76662F2D-E462-4764-B997-414EA1DD89F9}" type="pres">
      <dgm:prSet presAssocID="{D5485EDA-ABA3-4A8A-B50F-E2F630FF031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îte de Pétri avec un remplissage uni"/>
        </a:ext>
      </dgm:extLst>
    </dgm:pt>
    <dgm:pt modelId="{7F964665-3F52-47EE-858F-4C68F5CEA02B}" type="pres">
      <dgm:prSet presAssocID="{D5485EDA-ABA3-4A8A-B50F-E2F630FF031B}" presName="spaceRect" presStyleCnt="0"/>
      <dgm:spPr/>
    </dgm:pt>
    <dgm:pt modelId="{F492E22D-30B9-4384-9BD2-2112BDE1F29E}" type="pres">
      <dgm:prSet presAssocID="{D5485EDA-ABA3-4A8A-B50F-E2F630FF031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F27F40A-4EEE-4F2F-9259-59F736B595BB}" type="presOf" srcId="{1E25BB5C-61E6-41C6-927A-6844D111FB36}" destId="{CD102AFA-18DD-4FF2-9A6C-C24B1FFA383B}" srcOrd="0" destOrd="0" presId="urn:microsoft.com/office/officeart/2018/2/layout/IconVerticalSolidList"/>
    <dgm:cxn modelId="{EA051F60-0053-4327-82A0-995E24F1F839}" type="presOf" srcId="{49552A60-C7DA-4FAF-B201-A2F251815A86}" destId="{1B6D6790-37BE-43F5-B2B9-279C14D652D6}" srcOrd="0" destOrd="0" presId="urn:microsoft.com/office/officeart/2018/2/layout/IconVerticalSolidList"/>
    <dgm:cxn modelId="{3C0A306D-025F-4FEC-9758-FF2B286393CB}" type="presOf" srcId="{7A255B06-563E-4EC2-AB23-CA816D295DB8}" destId="{DCB885E9-DA81-4B70-8729-EF25AB96BCF1}" srcOrd="0" destOrd="0" presId="urn:microsoft.com/office/officeart/2018/2/layout/IconVerticalSolidList"/>
    <dgm:cxn modelId="{E0546956-09E6-4213-9ADD-AD28D901A301}" type="presOf" srcId="{D5485EDA-ABA3-4A8A-B50F-E2F630FF031B}" destId="{F492E22D-30B9-4384-9BD2-2112BDE1F29E}" srcOrd="0" destOrd="0" presId="urn:microsoft.com/office/officeart/2018/2/layout/IconVerticalSolidList"/>
    <dgm:cxn modelId="{6D9C8F7E-79C8-4ECC-A57C-35C78B1D4514}" srcId="{49552A60-C7DA-4FAF-B201-A2F251815A86}" destId="{7A255B06-563E-4EC2-AB23-CA816D295DB8}" srcOrd="0" destOrd="0" parTransId="{2420555B-FC97-4751-AFFC-9D422DCE0211}" sibTransId="{E370B15A-7DD7-4530-AA00-13947E727767}"/>
    <dgm:cxn modelId="{7A5BD2D4-5084-4114-9C4F-A631BD81F8BC}" srcId="{49552A60-C7DA-4FAF-B201-A2F251815A86}" destId="{D5485EDA-ABA3-4A8A-B50F-E2F630FF031B}" srcOrd="2" destOrd="0" parTransId="{37610516-FBDD-44B1-9EDF-06FF94A2EC79}" sibTransId="{7F951E6B-EA6A-4865-AEBF-B2771BAA97FE}"/>
    <dgm:cxn modelId="{AC808FEB-1392-4414-9642-204A86AE0BC5}" srcId="{49552A60-C7DA-4FAF-B201-A2F251815A86}" destId="{1E25BB5C-61E6-41C6-927A-6844D111FB36}" srcOrd="1" destOrd="0" parTransId="{1B3E49B1-FA03-4DF3-BFA2-4BAEB64FD3E1}" sibTransId="{078E4F36-8337-4A86-91E0-718C7008F295}"/>
    <dgm:cxn modelId="{F35AF0E2-037D-4C37-810F-499AAA7D6A11}" type="presParOf" srcId="{1B6D6790-37BE-43F5-B2B9-279C14D652D6}" destId="{A682E1AB-D7A9-4786-83E6-3EE462071EA5}" srcOrd="0" destOrd="0" presId="urn:microsoft.com/office/officeart/2018/2/layout/IconVerticalSolidList"/>
    <dgm:cxn modelId="{2A508BAF-6377-4569-8C51-B447BEFD6391}" type="presParOf" srcId="{A682E1AB-D7A9-4786-83E6-3EE462071EA5}" destId="{9DB5A5FA-E77B-4201-9D69-E4785FF23DBD}" srcOrd="0" destOrd="0" presId="urn:microsoft.com/office/officeart/2018/2/layout/IconVerticalSolidList"/>
    <dgm:cxn modelId="{B8FAEFAC-9F20-4AC8-A26D-477889BB921B}" type="presParOf" srcId="{A682E1AB-D7A9-4786-83E6-3EE462071EA5}" destId="{BF39A3A0-5E4D-40FC-B7C6-6725B7C25E90}" srcOrd="1" destOrd="0" presId="urn:microsoft.com/office/officeart/2018/2/layout/IconVerticalSolidList"/>
    <dgm:cxn modelId="{C998BDFD-DAF9-4786-A7A3-A5A6E23E3999}" type="presParOf" srcId="{A682E1AB-D7A9-4786-83E6-3EE462071EA5}" destId="{6E219E47-CE99-4615-9EDE-FFE19127B0A6}" srcOrd="2" destOrd="0" presId="urn:microsoft.com/office/officeart/2018/2/layout/IconVerticalSolidList"/>
    <dgm:cxn modelId="{5D6AE5CA-4166-48ED-8EF5-359FB659091D}" type="presParOf" srcId="{A682E1AB-D7A9-4786-83E6-3EE462071EA5}" destId="{DCB885E9-DA81-4B70-8729-EF25AB96BCF1}" srcOrd="3" destOrd="0" presId="urn:microsoft.com/office/officeart/2018/2/layout/IconVerticalSolidList"/>
    <dgm:cxn modelId="{16326951-2456-4722-91B5-58D694D104D9}" type="presParOf" srcId="{1B6D6790-37BE-43F5-B2B9-279C14D652D6}" destId="{452B0143-B8B2-4A34-9EBC-69D991857746}" srcOrd="1" destOrd="0" presId="urn:microsoft.com/office/officeart/2018/2/layout/IconVerticalSolidList"/>
    <dgm:cxn modelId="{52CB7433-DDFA-4230-8FDD-4DE972A60D69}" type="presParOf" srcId="{1B6D6790-37BE-43F5-B2B9-279C14D652D6}" destId="{1D7E3CD3-434B-4C92-A417-5145BF379636}" srcOrd="2" destOrd="0" presId="urn:microsoft.com/office/officeart/2018/2/layout/IconVerticalSolidList"/>
    <dgm:cxn modelId="{8496FC56-9329-474E-8F41-D547D29BC788}" type="presParOf" srcId="{1D7E3CD3-434B-4C92-A417-5145BF379636}" destId="{3ABE31E8-CCF5-46C6-AAFC-1F1487A73ACF}" srcOrd="0" destOrd="0" presId="urn:microsoft.com/office/officeart/2018/2/layout/IconVerticalSolidList"/>
    <dgm:cxn modelId="{1268C3E4-9F79-4FEC-BDFD-A5940499E487}" type="presParOf" srcId="{1D7E3CD3-434B-4C92-A417-5145BF379636}" destId="{74DA74A9-9F4D-4DDE-9880-CF04477597FA}" srcOrd="1" destOrd="0" presId="urn:microsoft.com/office/officeart/2018/2/layout/IconVerticalSolidList"/>
    <dgm:cxn modelId="{51165FB7-235E-4908-8407-97652EFFA10B}" type="presParOf" srcId="{1D7E3CD3-434B-4C92-A417-5145BF379636}" destId="{4CBEF103-2C7F-47E2-9856-011DB9D4B512}" srcOrd="2" destOrd="0" presId="urn:microsoft.com/office/officeart/2018/2/layout/IconVerticalSolidList"/>
    <dgm:cxn modelId="{10B07EDF-85EE-457B-A734-B9EF7984E43D}" type="presParOf" srcId="{1D7E3CD3-434B-4C92-A417-5145BF379636}" destId="{CD102AFA-18DD-4FF2-9A6C-C24B1FFA383B}" srcOrd="3" destOrd="0" presId="urn:microsoft.com/office/officeart/2018/2/layout/IconVerticalSolidList"/>
    <dgm:cxn modelId="{47AAA5C7-CAB7-44FC-89F3-A4F964F511D2}" type="presParOf" srcId="{1B6D6790-37BE-43F5-B2B9-279C14D652D6}" destId="{81E51D78-1AE3-4D6A-8568-6FFB0AC982F2}" srcOrd="3" destOrd="0" presId="urn:microsoft.com/office/officeart/2018/2/layout/IconVerticalSolidList"/>
    <dgm:cxn modelId="{A8D1D154-31FD-4F42-BF5A-BAD1A8C61329}" type="presParOf" srcId="{1B6D6790-37BE-43F5-B2B9-279C14D652D6}" destId="{8E804A5E-AD4F-4643-83BF-0733D4BFFEA8}" srcOrd="4" destOrd="0" presId="urn:microsoft.com/office/officeart/2018/2/layout/IconVerticalSolidList"/>
    <dgm:cxn modelId="{88AB3ACF-83AD-4A08-A2D0-4831E82C1687}" type="presParOf" srcId="{8E804A5E-AD4F-4643-83BF-0733D4BFFEA8}" destId="{3C3B34C7-0D40-4CBC-BD09-5A2CA9EEB078}" srcOrd="0" destOrd="0" presId="urn:microsoft.com/office/officeart/2018/2/layout/IconVerticalSolidList"/>
    <dgm:cxn modelId="{1707ED83-CC22-4C12-BD10-CABBB5ECE666}" type="presParOf" srcId="{8E804A5E-AD4F-4643-83BF-0733D4BFFEA8}" destId="{76662F2D-E462-4764-B997-414EA1DD89F9}" srcOrd="1" destOrd="0" presId="urn:microsoft.com/office/officeart/2018/2/layout/IconVerticalSolidList"/>
    <dgm:cxn modelId="{0A41284D-8C7E-4A47-94FE-E642AA167E87}" type="presParOf" srcId="{8E804A5E-AD4F-4643-83BF-0733D4BFFEA8}" destId="{7F964665-3F52-47EE-858F-4C68F5CEA02B}" srcOrd="2" destOrd="0" presId="urn:microsoft.com/office/officeart/2018/2/layout/IconVerticalSolidList"/>
    <dgm:cxn modelId="{7929829A-7E1A-43C2-A177-B2C2BC479956}" type="presParOf" srcId="{8E804A5E-AD4F-4643-83BF-0733D4BFFEA8}" destId="{F492E22D-30B9-4384-9BD2-2112BDE1F2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B5A5FA-E77B-4201-9D69-E4785FF23DBD}">
      <dsp:nvSpPr>
        <dsp:cNvPr id="0" name=""/>
        <dsp:cNvSpPr/>
      </dsp:nvSpPr>
      <dsp:spPr>
        <a:xfrm>
          <a:off x="0" y="0"/>
          <a:ext cx="4407374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39A3A0-5E4D-40FC-B7C6-6725B7C25E90}">
      <dsp:nvSpPr>
        <dsp:cNvPr id="0" name=""/>
        <dsp:cNvSpPr/>
      </dsp:nvSpPr>
      <dsp:spPr>
        <a:xfrm>
          <a:off x="392872" y="305433"/>
          <a:ext cx="683804" cy="68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B885E9-DA81-4B70-8729-EF25AB96BCF1}">
      <dsp:nvSpPr>
        <dsp:cNvPr id="0" name=""/>
        <dsp:cNvSpPr/>
      </dsp:nvSpPr>
      <dsp:spPr>
        <a:xfrm>
          <a:off x="1427995" y="171221"/>
          <a:ext cx="2971385" cy="124328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Insects</a:t>
          </a:r>
        </a:p>
        <a:p>
          <a:pPr marL="0" lvl="0" indent="0" algn="l" defTabSz="1111250"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427995" y="171221"/>
        <a:ext cx="2971385" cy="1243280"/>
      </dsp:txXfrm>
    </dsp:sp>
    <dsp:sp modelId="{3ABE31E8-CCF5-46C6-AAFC-1F1487A73ACF}">
      <dsp:nvSpPr>
        <dsp:cNvPr id="0" name=""/>
        <dsp:cNvSpPr/>
      </dsp:nvSpPr>
      <dsp:spPr>
        <a:xfrm>
          <a:off x="0" y="1518054"/>
          <a:ext cx="4407374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A74A9-9F4D-4DDE-9880-CF04477597FA}">
      <dsp:nvSpPr>
        <dsp:cNvPr id="0" name=""/>
        <dsp:cNvSpPr/>
      </dsp:nvSpPr>
      <dsp:spPr>
        <a:xfrm>
          <a:off x="397016" y="1658057"/>
          <a:ext cx="683804" cy="68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102AFA-18DD-4FF2-9A6C-C24B1FFA383B}">
      <dsp:nvSpPr>
        <dsp:cNvPr id="0" name=""/>
        <dsp:cNvSpPr/>
      </dsp:nvSpPr>
      <dsp:spPr>
        <a:xfrm>
          <a:off x="1435988" y="1554631"/>
          <a:ext cx="2971385" cy="124328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Veggies</a:t>
          </a:r>
          <a:endParaRPr lang="en-US" sz="2500" kern="1200"/>
        </a:p>
      </dsp:txBody>
      <dsp:txXfrm>
        <a:off x="1435988" y="1554631"/>
        <a:ext cx="2971385" cy="1243280"/>
      </dsp:txXfrm>
    </dsp:sp>
    <dsp:sp modelId="{3C3B34C7-0D40-4CBC-BD09-5A2CA9EEB078}">
      <dsp:nvSpPr>
        <dsp:cNvPr id="0" name=""/>
        <dsp:cNvSpPr/>
      </dsp:nvSpPr>
      <dsp:spPr>
        <a:xfrm>
          <a:off x="0" y="3108732"/>
          <a:ext cx="4407374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662F2D-E462-4764-B997-414EA1DD89F9}">
      <dsp:nvSpPr>
        <dsp:cNvPr id="0" name=""/>
        <dsp:cNvSpPr/>
      </dsp:nvSpPr>
      <dsp:spPr>
        <a:xfrm>
          <a:off x="376092" y="3388470"/>
          <a:ext cx="683804" cy="68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92E22D-30B9-4384-9BD2-2112BDE1F29E}">
      <dsp:nvSpPr>
        <dsp:cNvPr id="0" name=""/>
        <dsp:cNvSpPr/>
      </dsp:nvSpPr>
      <dsp:spPr>
        <a:xfrm>
          <a:off x="1435988" y="3108732"/>
          <a:ext cx="2971385" cy="124328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Cultured meat</a:t>
          </a:r>
          <a:endParaRPr lang="en-US" sz="2500" kern="1200"/>
        </a:p>
      </dsp:txBody>
      <dsp:txXfrm>
        <a:off x="1435988" y="3108732"/>
        <a:ext cx="2971385" cy="1243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A1DDD992-8168-4F72-9490-00B21314BB6B}" type="datetimeFigureOut">
              <a:rPr lang="fr-FR" smtClean="0"/>
              <a:t>24/10/2023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06" tIns="48303" rIns="96606" bIns="48303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vert="horz" lIns="96606" tIns="48303" rIns="96606" bIns="48303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9538F209-0493-43D5-99B6-E324C0103A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8854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3" Type="http://schemas.openxmlformats.org/officeDocument/2006/relationships/hyperlink" Target="https://en.wikipedia.org/wiki/Regenerative_medicine" TargetMode="External"/><Relationship Id="rId18" Type="http://schemas.openxmlformats.org/officeDocument/2006/relationships/hyperlink" Target="https://en.wikipedia.org/wiki/Nonprofit_organization" TargetMode="External"/><Relationship Id="rId26" Type="http://schemas.openxmlformats.org/officeDocument/2006/relationships/hyperlink" Target="https://en.wikipedia.org/wiki/Cultured_meat#cite_note-8" TargetMode="External"/><Relationship Id="rId39" Type="http://schemas.openxmlformats.org/officeDocument/2006/relationships/hyperlink" Target="https://en.wikipedia.org/wiki/Cultured_meat#cite_note-11" TargetMode="External"/><Relationship Id="rId21" Type="http://schemas.openxmlformats.org/officeDocument/2006/relationships/hyperlink" Target="https://en.wikipedia.org/wiki/Animal_welfare" TargetMode="External"/><Relationship Id="rId34" Type="http://schemas.openxmlformats.org/officeDocument/2006/relationships/hyperlink" Target="https://en.wikipedia.org/wiki/Mark_Post" TargetMode="External"/><Relationship Id="rId42" Type="http://schemas.openxmlformats.org/officeDocument/2006/relationships/hyperlink" Target="https://en.wikipedia.org/wiki/Eat_Just" TargetMode="External"/><Relationship Id="rId47" Type="http://schemas.openxmlformats.org/officeDocument/2006/relationships/hyperlink" Target="https://en.wikipedia.org/wiki/Cultured_meat#cite_note-17" TargetMode="External"/><Relationship Id="rId50" Type="http://schemas.openxmlformats.org/officeDocument/2006/relationships/hyperlink" Target="https://en.wikipedia.org/wiki/Ethics_of_eating_meat" TargetMode="External"/><Relationship Id="rId55" Type="http://schemas.openxmlformats.org/officeDocument/2006/relationships/hyperlink" Target="https://en.wikipedia.org/wiki/Free_enterprise" TargetMode="External"/><Relationship Id="rId7" Type="http://schemas.openxmlformats.org/officeDocument/2006/relationships/hyperlink" Target="https://en.wikipedia.org/wiki/Cultured_meat#cite_note-:5-1" TargetMode="External"/><Relationship Id="rId12" Type="http://schemas.openxmlformats.org/officeDocument/2006/relationships/hyperlink" Target="https://en.wikipedia.org/wiki/Tissue_engineering" TargetMode="External"/><Relationship Id="rId17" Type="http://schemas.openxmlformats.org/officeDocument/2006/relationships/hyperlink" Target="https://en.wikipedia.org/wiki/New_Harvest" TargetMode="External"/><Relationship Id="rId25" Type="http://schemas.openxmlformats.org/officeDocument/2006/relationships/hyperlink" Target="https://en.wikipedia.org/wiki/Cultured_meat#cite_note-7" TargetMode="External"/><Relationship Id="rId33" Type="http://schemas.openxmlformats.org/officeDocument/2006/relationships/hyperlink" Target="https://en.wikipedia.org/wiki/Biobased_economy" TargetMode="External"/><Relationship Id="rId38" Type="http://schemas.openxmlformats.org/officeDocument/2006/relationships/hyperlink" Target="https://en.wikipedia.org/wiki/SuperMeat" TargetMode="External"/><Relationship Id="rId46" Type="http://schemas.openxmlformats.org/officeDocument/2006/relationships/hyperlink" Target="https://en.wikipedia.org/wiki/Cultured_meat#cite_note-16" TargetMode="External"/><Relationship Id="rId2" Type="http://schemas.openxmlformats.org/officeDocument/2006/relationships/slide" Target="../slides/slide19.xml"/><Relationship Id="rId16" Type="http://schemas.openxmlformats.org/officeDocument/2006/relationships/hyperlink" Target="https://en.wikipedia.org/wiki/Cultured_meat#cite_note-:1-4" TargetMode="External"/><Relationship Id="rId20" Type="http://schemas.openxmlformats.org/officeDocument/2006/relationships/hyperlink" Target="https://en.wikipedia.org/wiki/Environmental_impact_of_meat_production" TargetMode="External"/><Relationship Id="rId29" Type="http://schemas.openxmlformats.org/officeDocument/2006/relationships/hyperlink" Target="https://en.wikipedia.org/wiki/Mitigation_of_climate_change" TargetMode="External"/><Relationship Id="rId41" Type="http://schemas.openxmlformats.org/officeDocument/2006/relationships/hyperlink" Target="https://en.wikipedia.org/wiki/United_States" TargetMode="External"/><Relationship Id="rId54" Type="http://schemas.openxmlformats.org/officeDocument/2006/relationships/hyperlink" Target="https://en.wikipedia.org/wiki/Cultured_meat#cite_note-:12-19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ell_culture" TargetMode="External"/><Relationship Id="rId11" Type="http://schemas.openxmlformats.org/officeDocument/2006/relationships/hyperlink" Target="https://en.wikipedia.org/wiki/Cultured_meat#cite_note-Dutch-2" TargetMode="External"/><Relationship Id="rId24" Type="http://schemas.openxmlformats.org/officeDocument/2006/relationships/hyperlink" Target="https://en.wikipedia.org/wiki/Cultured_meat#cite_note-6" TargetMode="External"/><Relationship Id="rId32" Type="http://schemas.openxmlformats.org/officeDocument/2006/relationships/hyperlink" Target="https://en.wikipedia.org/wiki/Xprize" TargetMode="External"/><Relationship Id="rId37" Type="http://schemas.openxmlformats.org/officeDocument/2006/relationships/hyperlink" Target="https://en.wikipedia.org/wiki/Prototype" TargetMode="External"/><Relationship Id="rId40" Type="http://schemas.openxmlformats.org/officeDocument/2006/relationships/hyperlink" Target="https://en.wikipedia.org/wiki/Cultured_meat#cite_note-12" TargetMode="External"/><Relationship Id="rId45" Type="http://schemas.openxmlformats.org/officeDocument/2006/relationships/hyperlink" Target="https://en.wikipedia.org/wiki/Cultured_meat#cite_note-15" TargetMode="External"/><Relationship Id="rId53" Type="http://schemas.openxmlformats.org/officeDocument/2006/relationships/hyperlink" Target="https://en.wikipedia.org/wiki/Economic" TargetMode="External"/><Relationship Id="rId58" Type="http://schemas.openxmlformats.org/officeDocument/2006/relationships/hyperlink" Target="https://en.wikipedia.org/wiki/Europe" TargetMode="External"/><Relationship Id="rId5" Type="http://schemas.openxmlformats.org/officeDocument/2006/relationships/hyperlink" Target="https://en.wikipedia.org/wiki/In_vitro" TargetMode="External"/><Relationship Id="rId15" Type="http://schemas.openxmlformats.org/officeDocument/2006/relationships/hyperlink" Target="https://en.wikipedia.org/wiki/Jason_Matheny" TargetMode="External"/><Relationship Id="rId23" Type="http://schemas.openxmlformats.org/officeDocument/2006/relationships/hyperlink" Target="https://en.wikipedia.org/wiki/Human_health" TargetMode="External"/><Relationship Id="rId28" Type="http://schemas.openxmlformats.org/officeDocument/2006/relationships/hyperlink" Target="https://en.wikipedia.org/wiki/Cultured_meat#cite_note-10" TargetMode="External"/><Relationship Id="rId36" Type="http://schemas.openxmlformats.org/officeDocument/2006/relationships/hyperlink" Target="https://en.wikipedia.org/wiki/Proof_of_concept" TargetMode="External"/><Relationship Id="rId49" Type="http://schemas.openxmlformats.org/officeDocument/2006/relationships/hyperlink" Target="https://en.wikipedia.org/wiki/Cultured_meat#cite_note-:03-18" TargetMode="External"/><Relationship Id="rId57" Type="http://schemas.openxmlformats.org/officeDocument/2006/relationships/hyperlink" Target="https://en.wikipedia.org/wiki/Good_Food_Institute" TargetMode="External"/><Relationship Id="rId10" Type="http://schemas.openxmlformats.org/officeDocument/2006/relationships/hyperlink" Target="https://en.wikipedia.org/wiki/Protein" TargetMode="External"/><Relationship Id="rId19" Type="http://schemas.openxmlformats.org/officeDocument/2006/relationships/hyperlink" Target="https://en.wikipedia.org/wiki/Cultured_meat#cite_note-5" TargetMode="External"/><Relationship Id="rId31" Type="http://schemas.openxmlformats.org/officeDocument/2006/relationships/hyperlink" Target="https://en.wikipedia.org/wiki/University_of_Maastricht" TargetMode="External"/><Relationship Id="rId44" Type="http://schemas.openxmlformats.org/officeDocument/2006/relationships/hyperlink" Target="https://en.wikipedia.org/wiki/Cultured_meat#cite_note-14" TargetMode="External"/><Relationship Id="rId52" Type="http://schemas.openxmlformats.org/officeDocument/2006/relationships/hyperlink" Target="https://en.wikipedia.org/wiki/Meat#Environmental_impact" TargetMode="External"/><Relationship Id="rId4" Type="http://schemas.openxmlformats.org/officeDocument/2006/relationships/hyperlink" Target="https://en.wikipedia.org/wiki/Meat" TargetMode="External"/><Relationship Id="rId9" Type="http://schemas.openxmlformats.org/officeDocument/2006/relationships/hyperlink" Target="https://en.wikipedia.org/wiki/Consumer_demand" TargetMode="External"/><Relationship Id="rId14" Type="http://schemas.openxmlformats.org/officeDocument/2006/relationships/hyperlink" Target="https://en.wikipedia.org/wiki/Cultured_meat#cite_note-3" TargetMode="External"/><Relationship Id="rId22" Type="http://schemas.openxmlformats.org/officeDocument/2006/relationships/hyperlink" Target="https://en.wikipedia.org/wiki/Food_security" TargetMode="External"/><Relationship Id="rId27" Type="http://schemas.openxmlformats.org/officeDocument/2006/relationships/hyperlink" Target="https://en.wikipedia.org/wiki/Cultured_meat#cite_note-9" TargetMode="External"/><Relationship Id="rId30" Type="http://schemas.openxmlformats.org/officeDocument/2006/relationships/hyperlink" Target="https://en.wikipedia.org/wiki/World_Economic_Forum" TargetMode="External"/><Relationship Id="rId35" Type="http://schemas.openxmlformats.org/officeDocument/2006/relationships/hyperlink" Target="https://en.wikipedia.org/wiki/Maastricht_University" TargetMode="External"/><Relationship Id="rId43" Type="http://schemas.openxmlformats.org/officeDocument/2006/relationships/hyperlink" Target="https://en.wikipedia.org/wiki/Cultured_meat#cite_note-13" TargetMode="External"/><Relationship Id="rId48" Type="http://schemas.openxmlformats.org/officeDocument/2006/relationships/hyperlink" Target="https://en.wikipedia.org/wiki/Research_and_development" TargetMode="External"/><Relationship Id="rId56" Type="http://schemas.openxmlformats.org/officeDocument/2006/relationships/hyperlink" Target="https://en.wikipedia.org/wiki/Non-governmental_organization" TargetMode="External"/><Relationship Id="rId8" Type="http://schemas.openxmlformats.org/officeDocument/2006/relationships/hyperlink" Target="https://en.wikipedia.org/wiki/Cellular_agriculture" TargetMode="External"/><Relationship Id="rId51" Type="http://schemas.openxmlformats.org/officeDocument/2006/relationships/hyperlink" Target="https://en.wikipedia.org/wiki/Meat#Health" TargetMode="External"/><Relationship Id="rId3" Type="http://schemas.openxmlformats.org/officeDocument/2006/relationships/hyperlink" Target="https://en.wikipedia.org/wiki/Cultured_meat#Nomenclature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3" Type="http://schemas.openxmlformats.org/officeDocument/2006/relationships/hyperlink" Target="https://en.wikipedia.org/wiki/Regenerative_medicine" TargetMode="External"/><Relationship Id="rId18" Type="http://schemas.openxmlformats.org/officeDocument/2006/relationships/hyperlink" Target="https://en.wikipedia.org/wiki/Nonprofit_organization" TargetMode="External"/><Relationship Id="rId26" Type="http://schemas.openxmlformats.org/officeDocument/2006/relationships/hyperlink" Target="https://en.wikipedia.org/wiki/Cultured_meat#cite_note-8" TargetMode="External"/><Relationship Id="rId39" Type="http://schemas.openxmlformats.org/officeDocument/2006/relationships/hyperlink" Target="https://en.wikipedia.org/wiki/Cultured_meat#cite_note-11" TargetMode="External"/><Relationship Id="rId21" Type="http://schemas.openxmlformats.org/officeDocument/2006/relationships/hyperlink" Target="https://en.wikipedia.org/wiki/Animal_welfare" TargetMode="External"/><Relationship Id="rId34" Type="http://schemas.openxmlformats.org/officeDocument/2006/relationships/hyperlink" Target="https://en.wikipedia.org/wiki/Mark_Post" TargetMode="External"/><Relationship Id="rId42" Type="http://schemas.openxmlformats.org/officeDocument/2006/relationships/hyperlink" Target="https://en.wikipedia.org/wiki/Eat_Just" TargetMode="External"/><Relationship Id="rId47" Type="http://schemas.openxmlformats.org/officeDocument/2006/relationships/hyperlink" Target="https://en.wikipedia.org/wiki/Cultured_meat#cite_note-17" TargetMode="External"/><Relationship Id="rId50" Type="http://schemas.openxmlformats.org/officeDocument/2006/relationships/hyperlink" Target="https://en.wikipedia.org/wiki/Ethics_of_eating_meat" TargetMode="External"/><Relationship Id="rId55" Type="http://schemas.openxmlformats.org/officeDocument/2006/relationships/hyperlink" Target="https://en.wikipedia.org/wiki/Free_enterprise" TargetMode="External"/><Relationship Id="rId7" Type="http://schemas.openxmlformats.org/officeDocument/2006/relationships/hyperlink" Target="https://en.wikipedia.org/wiki/Cultured_meat#cite_note-:5-1" TargetMode="External"/><Relationship Id="rId12" Type="http://schemas.openxmlformats.org/officeDocument/2006/relationships/hyperlink" Target="https://en.wikipedia.org/wiki/Tissue_engineering" TargetMode="External"/><Relationship Id="rId17" Type="http://schemas.openxmlformats.org/officeDocument/2006/relationships/hyperlink" Target="https://en.wikipedia.org/wiki/New_Harvest" TargetMode="External"/><Relationship Id="rId25" Type="http://schemas.openxmlformats.org/officeDocument/2006/relationships/hyperlink" Target="https://en.wikipedia.org/wiki/Cultured_meat#cite_note-7" TargetMode="External"/><Relationship Id="rId33" Type="http://schemas.openxmlformats.org/officeDocument/2006/relationships/hyperlink" Target="https://en.wikipedia.org/wiki/Biobased_economy" TargetMode="External"/><Relationship Id="rId38" Type="http://schemas.openxmlformats.org/officeDocument/2006/relationships/hyperlink" Target="https://en.wikipedia.org/wiki/SuperMeat" TargetMode="External"/><Relationship Id="rId46" Type="http://schemas.openxmlformats.org/officeDocument/2006/relationships/hyperlink" Target="https://en.wikipedia.org/wiki/Cultured_meat#cite_note-16" TargetMode="External"/><Relationship Id="rId2" Type="http://schemas.openxmlformats.org/officeDocument/2006/relationships/slide" Target="../slides/slide17.xml"/><Relationship Id="rId16" Type="http://schemas.openxmlformats.org/officeDocument/2006/relationships/hyperlink" Target="https://en.wikipedia.org/wiki/Cultured_meat#cite_note-:1-4" TargetMode="External"/><Relationship Id="rId20" Type="http://schemas.openxmlformats.org/officeDocument/2006/relationships/hyperlink" Target="https://en.wikipedia.org/wiki/Environmental_impact_of_meat_production" TargetMode="External"/><Relationship Id="rId29" Type="http://schemas.openxmlformats.org/officeDocument/2006/relationships/hyperlink" Target="https://en.wikipedia.org/wiki/Mitigation_of_climate_change" TargetMode="External"/><Relationship Id="rId41" Type="http://schemas.openxmlformats.org/officeDocument/2006/relationships/hyperlink" Target="https://en.wikipedia.org/wiki/United_States" TargetMode="External"/><Relationship Id="rId54" Type="http://schemas.openxmlformats.org/officeDocument/2006/relationships/hyperlink" Target="https://en.wikipedia.org/wiki/Cultured_meat#cite_note-:12-19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ell_culture" TargetMode="External"/><Relationship Id="rId11" Type="http://schemas.openxmlformats.org/officeDocument/2006/relationships/hyperlink" Target="https://en.wikipedia.org/wiki/Cultured_meat#cite_note-Dutch-2" TargetMode="External"/><Relationship Id="rId24" Type="http://schemas.openxmlformats.org/officeDocument/2006/relationships/hyperlink" Target="https://en.wikipedia.org/wiki/Cultured_meat#cite_note-6" TargetMode="External"/><Relationship Id="rId32" Type="http://schemas.openxmlformats.org/officeDocument/2006/relationships/hyperlink" Target="https://en.wikipedia.org/wiki/Xprize" TargetMode="External"/><Relationship Id="rId37" Type="http://schemas.openxmlformats.org/officeDocument/2006/relationships/hyperlink" Target="https://en.wikipedia.org/wiki/Prototype" TargetMode="External"/><Relationship Id="rId40" Type="http://schemas.openxmlformats.org/officeDocument/2006/relationships/hyperlink" Target="https://en.wikipedia.org/wiki/Cultured_meat#cite_note-12" TargetMode="External"/><Relationship Id="rId45" Type="http://schemas.openxmlformats.org/officeDocument/2006/relationships/hyperlink" Target="https://en.wikipedia.org/wiki/Cultured_meat#cite_note-15" TargetMode="External"/><Relationship Id="rId53" Type="http://schemas.openxmlformats.org/officeDocument/2006/relationships/hyperlink" Target="https://en.wikipedia.org/wiki/Economic" TargetMode="External"/><Relationship Id="rId58" Type="http://schemas.openxmlformats.org/officeDocument/2006/relationships/hyperlink" Target="https://en.wikipedia.org/wiki/Europe" TargetMode="External"/><Relationship Id="rId5" Type="http://schemas.openxmlformats.org/officeDocument/2006/relationships/hyperlink" Target="https://en.wikipedia.org/wiki/In_vitro" TargetMode="External"/><Relationship Id="rId15" Type="http://schemas.openxmlformats.org/officeDocument/2006/relationships/hyperlink" Target="https://en.wikipedia.org/wiki/Jason_Matheny" TargetMode="External"/><Relationship Id="rId23" Type="http://schemas.openxmlformats.org/officeDocument/2006/relationships/hyperlink" Target="https://en.wikipedia.org/wiki/Human_health" TargetMode="External"/><Relationship Id="rId28" Type="http://schemas.openxmlformats.org/officeDocument/2006/relationships/hyperlink" Target="https://en.wikipedia.org/wiki/Cultured_meat#cite_note-10" TargetMode="External"/><Relationship Id="rId36" Type="http://schemas.openxmlformats.org/officeDocument/2006/relationships/hyperlink" Target="https://en.wikipedia.org/wiki/Proof_of_concept" TargetMode="External"/><Relationship Id="rId49" Type="http://schemas.openxmlformats.org/officeDocument/2006/relationships/hyperlink" Target="https://en.wikipedia.org/wiki/Cultured_meat#cite_note-:03-18" TargetMode="External"/><Relationship Id="rId57" Type="http://schemas.openxmlformats.org/officeDocument/2006/relationships/hyperlink" Target="https://en.wikipedia.org/wiki/Good_Food_Institute" TargetMode="External"/><Relationship Id="rId10" Type="http://schemas.openxmlformats.org/officeDocument/2006/relationships/hyperlink" Target="https://en.wikipedia.org/wiki/Protein" TargetMode="External"/><Relationship Id="rId19" Type="http://schemas.openxmlformats.org/officeDocument/2006/relationships/hyperlink" Target="https://en.wikipedia.org/wiki/Cultured_meat#cite_note-5" TargetMode="External"/><Relationship Id="rId31" Type="http://schemas.openxmlformats.org/officeDocument/2006/relationships/hyperlink" Target="https://en.wikipedia.org/wiki/University_of_Maastricht" TargetMode="External"/><Relationship Id="rId44" Type="http://schemas.openxmlformats.org/officeDocument/2006/relationships/hyperlink" Target="https://en.wikipedia.org/wiki/Cultured_meat#cite_note-14" TargetMode="External"/><Relationship Id="rId52" Type="http://schemas.openxmlformats.org/officeDocument/2006/relationships/hyperlink" Target="https://en.wikipedia.org/wiki/Meat#Environmental_impact" TargetMode="External"/><Relationship Id="rId4" Type="http://schemas.openxmlformats.org/officeDocument/2006/relationships/hyperlink" Target="https://en.wikipedia.org/wiki/Meat" TargetMode="External"/><Relationship Id="rId9" Type="http://schemas.openxmlformats.org/officeDocument/2006/relationships/hyperlink" Target="https://en.wikipedia.org/wiki/Consumer_demand" TargetMode="External"/><Relationship Id="rId14" Type="http://schemas.openxmlformats.org/officeDocument/2006/relationships/hyperlink" Target="https://en.wikipedia.org/wiki/Cultured_meat#cite_note-3" TargetMode="External"/><Relationship Id="rId22" Type="http://schemas.openxmlformats.org/officeDocument/2006/relationships/hyperlink" Target="https://en.wikipedia.org/wiki/Food_security" TargetMode="External"/><Relationship Id="rId27" Type="http://schemas.openxmlformats.org/officeDocument/2006/relationships/hyperlink" Target="https://en.wikipedia.org/wiki/Cultured_meat#cite_note-9" TargetMode="External"/><Relationship Id="rId30" Type="http://schemas.openxmlformats.org/officeDocument/2006/relationships/hyperlink" Target="https://en.wikipedia.org/wiki/World_Economic_Forum" TargetMode="External"/><Relationship Id="rId35" Type="http://schemas.openxmlformats.org/officeDocument/2006/relationships/hyperlink" Target="https://en.wikipedia.org/wiki/Maastricht_University" TargetMode="External"/><Relationship Id="rId43" Type="http://schemas.openxmlformats.org/officeDocument/2006/relationships/hyperlink" Target="https://en.wikipedia.org/wiki/Cultured_meat#cite_note-13" TargetMode="External"/><Relationship Id="rId48" Type="http://schemas.openxmlformats.org/officeDocument/2006/relationships/hyperlink" Target="https://en.wikipedia.org/wiki/Research_and_development" TargetMode="External"/><Relationship Id="rId56" Type="http://schemas.openxmlformats.org/officeDocument/2006/relationships/hyperlink" Target="https://en.wikipedia.org/wiki/Non-governmental_organization" TargetMode="External"/><Relationship Id="rId8" Type="http://schemas.openxmlformats.org/officeDocument/2006/relationships/hyperlink" Target="https://en.wikipedia.org/wiki/Cellular_agriculture" TargetMode="External"/><Relationship Id="rId51" Type="http://schemas.openxmlformats.org/officeDocument/2006/relationships/hyperlink" Target="https://en.wikipedia.org/wiki/Meat#Health" TargetMode="External"/><Relationship Id="rId3" Type="http://schemas.openxmlformats.org/officeDocument/2006/relationships/hyperlink" Target="https://en.wikipedia.org/wiki/Cultured_meat#Nomenclature" TargetMode="External"/></Relationships>
</file>

<file path=ppt/notesSlides/_rels/notesSlide9.xml.rels><?xml version="1.0" encoding="UTF-8" standalone="yes"?>
<Relationships xmlns="http://schemas.openxmlformats.org/package/2006/relationships"><Relationship Id="rId13" Type="http://schemas.openxmlformats.org/officeDocument/2006/relationships/hyperlink" Target="https://en.wikipedia.org/wiki/Regenerative_medicine" TargetMode="External"/><Relationship Id="rId18" Type="http://schemas.openxmlformats.org/officeDocument/2006/relationships/hyperlink" Target="https://en.wikipedia.org/wiki/Nonprofit_organization" TargetMode="External"/><Relationship Id="rId26" Type="http://schemas.openxmlformats.org/officeDocument/2006/relationships/hyperlink" Target="https://en.wikipedia.org/wiki/Cultured_meat#cite_note-8" TargetMode="External"/><Relationship Id="rId39" Type="http://schemas.openxmlformats.org/officeDocument/2006/relationships/hyperlink" Target="https://en.wikipedia.org/wiki/Cultured_meat#cite_note-11" TargetMode="External"/><Relationship Id="rId21" Type="http://schemas.openxmlformats.org/officeDocument/2006/relationships/hyperlink" Target="https://en.wikipedia.org/wiki/Animal_welfare" TargetMode="External"/><Relationship Id="rId34" Type="http://schemas.openxmlformats.org/officeDocument/2006/relationships/hyperlink" Target="https://en.wikipedia.org/wiki/Mark_Post" TargetMode="External"/><Relationship Id="rId42" Type="http://schemas.openxmlformats.org/officeDocument/2006/relationships/hyperlink" Target="https://en.wikipedia.org/wiki/Eat_Just" TargetMode="External"/><Relationship Id="rId47" Type="http://schemas.openxmlformats.org/officeDocument/2006/relationships/hyperlink" Target="https://en.wikipedia.org/wiki/Cultured_meat#cite_note-17" TargetMode="External"/><Relationship Id="rId50" Type="http://schemas.openxmlformats.org/officeDocument/2006/relationships/hyperlink" Target="https://en.wikipedia.org/wiki/Ethics_of_eating_meat" TargetMode="External"/><Relationship Id="rId55" Type="http://schemas.openxmlformats.org/officeDocument/2006/relationships/hyperlink" Target="https://en.wikipedia.org/wiki/Free_enterprise" TargetMode="External"/><Relationship Id="rId7" Type="http://schemas.openxmlformats.org/officeDocument/2006/relationships/hyperlink" Target="https://en.wikipedia.org/wiki/Cultured_meat#cite_note-:5-1" TargetMode="External"/><Relationship Id="rId12" Type="http://schemas.openxmlformats.org/officeDocument/2006/relationships/hyperlink" Target="https://en.wikipedia.org/wiki/Tissue_engineering" TargetMode="External"/><Relationship Id="rId17" Type="http://schemas.openxmlformats.org/officeDocument/2006/relationships/hyperlink" Target="https://en.wikipedia.org/wiki/New_Harvest" TargetMode="External"/><Relationship Id="rId25" Type="http://schemas.openxmlformats.org/officeDocument/2006/relationships/hyperlink" Target="https://en.wikipedia.org/wiki/Cultured_meat#cite_note-7" TargetMode="External"/><Relationship Id="rId33" Type="http://schemas.openxmlformats.org/officeDocument/2006/relationships/hyperlink" Target="https://en.wikipedia.org/wiki/Biobased_economy" TargetMode="External"/><Relationship Id="rId38" Type="http://schemas.openxmlformats.org/officeDocument/2006/relationships/hyperlink" Target="https://en.wikipedia.org/wiki/SuperMeat" TargetMode="External"/><Relationship Id="rId46" Type="http://schemas.openxmlformats.org/officeDocument/2006/relationships/hyperlink" Target="https://en.wikipedia.org/wiki/Cultured_meat#cite_note-16" TargetMode="External"/><Relationship Id="rId2" Type="http://schemas.openxmlformats.org/officeDocument/2006/relationships/slide" Target="../slides/slide18.xml"/><Relationship Id="rId16" Type="http://schemas.openxmlformats.org/officeDocument/2006/relationships/hyperlink" Target="https://en.wikipedia.org/wiki/Cultured_meat#cite_note-:1-4" TargetMode="External"/><Relationship Id="rId20" Type="http://schemas.openxmlformats.org/officeDocument/2006/relationships/hyperlink" Target="https://en.wikipedia.org/wiki/Environmental_impact_of_meat_production" TargetMode="External"/><Relationship Id="rId29" Type="http://schemas.openxmlformats.org/officeDocument/2006/relationships/hyperlink" Target="https://en.wikipedia.org/wiki/Mitigation_of_climate_change" TargetMode="External"/><Relationship Id="rId41" Type="http://schemas.openxmlformats.org/officeDocument/2006/relationships/hyperlink" Target="https://en.wikipedia.org/wiki/United_States" TargetMode="External"/><Relationship Id="rId54" Type="http://schemas.openxmlformats.org/officeDocument/2006/relationships/hyperlink" Target="https://en.wikipedia.org/wiki/Cultured_meat#cite_note-:12-19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ell_culture" TargetMode="External"/><Relationship Id="rId11" Type="http://schemas.openxmlformats.org/officeDocument/2006/relationships/hyperlink" Target="https://en.wikipedia.org/wiki/Cultured_meat#cite_note-Dutch-2" TargetMode="External"/><Relationship Id="rId24" Type="http://schemas.openxmlformats.org/officeDocument/2006/relationships/hyperlink" Target="https://en.wikipedia.org/wiki/Cultured_meat#cite_note-6" TargetMode="External"/><Relationship Id="rId32" Type="http://schemas.openxmlformats.org/officeDocument/2006/relationships/hyperlink" Target="https://en.wikipedia.org/wiki/Xprize" TargetMode="External"/><Relationship Id="rId37" Type="http://schemas.openxmlformats.org/officeDocument/2006/relationships/hyperlink" Target="https://en.wikipedia.org/wiki/Prototype" TargetMode="External"/><Relationship Id="rId40" Type="http://schemas.openxmlformats.org/officeDocument/2006/relationships/hyperlink" Target="https://en.wikipedia.org/wiki/Cultured_meat#cite_note-12" TargetMode="External"/><Relationship Id="rId45" Type="http://schemas.openxmlformats.org/officeDocument/2006/relationships/hyperlink" Target="https://en.wikipedia.org/wiki/Cultured_meat#cite_note-15" TargetMode="External"/><Relationship Id="rId53" Type="http://schemas.openxmlformats.org/officeDocument/2006/relationships/hyperlink" Target="https://en.wikipedia.org/wiki/Economic" TargetMode="External"/><Relationship Id="rId58" Type="http://schemas.openxmlformats.org/officeDocument/2006/relationships/hyperlink" Target="https://en.wikipedia.org/wiki/Europe" TargetMode="External"/><Relationship Id="rId5" Type="http://schemas.openxmlformats.org/officeDocument/2006/relationships/hyperlink" Target="https://en.wikipedia.org/wiki/In_vitro" TargetMode="External"/><Relationship Id="rId15" Type="http://schemas.openxmlformats.org/officeDocument/2006/relationships/hyperlink" Target="https://en.wikipedia.org/wiki/Jason_Matheny" TargetMode="External"/><Relationship Id="rId23" Type="http://schemas.openxmlformats.org/officeDocument/2006/relationships/hyperlink" Target="https://en.wikipedia.org/wiki/Human_health" TargetMode="External"/><Relationship Id="rId28" Type="http://schemas.openxmlformats.org/officeDocument/2006/relationships/hyperlink" Target="https://en.wikipedia.org/wiki/Cultured_meat#cite_note-10" TargetMode="External"/><Relationship Id="rId36" Type="http://schemas.openxmlformats.org/officeDocument/2006/relationships/hyperlink" Target="https://en.wikipedia.org/wiki/Proof_of_concept" TargetMode="External"/><Relationship Id="rId49" Type="http://schemas.openxmlformats.org/officeDocument/2006/relationships/hyperlink" Target="https://en.wikipedia.org/wiki/Cultured_meat#cite_note-:03-18" TargetMode="External"/><Relationship Id="rId57" Type="http://schemas.openxmlformats.org/officeDocument/2006/relationships/hyperlink" Target="https://en.wikipedia.org/wiki/Good_Food_Institute" TargetMode="External"/><Relationship Id="rId10" Type="http://schemas.openxmlformats.org/officeDocument/2006/relationships/hyperlink" Target="https://en.wikipedia.org/wiki/Protein" TargetMode="External"/><Relationship Id="rId19" Type="http://schemas.openxmlformats.org/officeDocument/2006/relationships/hyperlink" Target="https://en.wikipedia.org/wiki/Cultured_meat#cite_note-5" TargetMode="External"/><Relationship Id="rId31" Type="http://schemas.openxmlformats.org/officeDocument/2006/relationships/hyperlink" Target="https://en.wikipedia.org/wiki/University_of_Maastricht" TargetMode="External"/><Relationship Id="rId44" Type="http://schemas.openxmlformats.org/officeDocument/2006/relationships/hyperlink" Target="https://en.wikipedia.org/wiki/Cultured_meat#cite_note-14" TargetMode="External"/><Relationship Id="rId52" Type="http://schemas.openxmlformats.org/officeDocument/2006/relationships/hyperlink" Target="https://en.wikipedia.org/wiki/Meat#Environmental_impact" TargetMode="External"/><Relationship Id="rId4" Type="http://schemas.openxmlformats.org/officeDocument/2006/relationships/hyperlink" Target="https://en.wikipedia.org/wiki/Meat" TargetMode="External"/><Relationship Id="rId9" Type="http://schemas.openxmlformats.org/officeDocument/2006/relationships/hyperlink" Target="https://en.wikipedia.org/wiki/Consumer_demand" TargetMode="External"/><Relationship Id="rId14" Type="http://schemas.openxmlformats.org/officeDocument/2006/relationships/hyperlink" Target="https://en.wikipedia.org/wiki/Cultured_meat#cite_note-3" TargetMode="External"/><Relationship Id="rId22" Type="http://schemas.openxmlformats.org/officeDocument/2006/relationships/hyperlink" Target="https://en.wikipedia.org/wiki/Food_security" TargetMode="External"/><Relationship Id="rId27" Type="http://schemas.openxmlformats.org/officeDocument/2006/relationships/hyperlink" Target="https://en.wikipedia.org/wiki/Cultured_meat#cite_note-9" TargetMode="External"/><Relationship Id="rId30" Type="http://schemas.openxmlformats.org/officeDocument/2006/relationships/hyperlink" Target="https://en.wikipedia.org/wiki/World_Economic_Forum" TargetMode="External"/><Relationship Id="rId35" Type="http://schemas.openxmlformats.org/officeDocument/2006/relationships/hyperlink" Target="https://en.wikipedia.org/wiki/Maastricht_University" TargetMode="External"/><Relationship Id="rId43" Type="http://schemas.openxmlformats.org/officeDocument/2006/relationships/hyperlink" Target="https://en.wikipedia.org/wiki/Cultured_meat#cite_note-13" TargetMode="External"/><Relationship Id="rId48" Type="http://schemas.openxmlformats.org/officeDocument/2006/relationships/hyperlink" Target="https://en.wikipedia.org/wiki/Research_and_development" TargetMode="External"/><Relationship Id="rId56" Type="http://schemas.openxmlformats.org/officeDocument/2006/relationships/hyperlink" Target="https://en.wikipedia.org/wiki/Non-governmental_organization" TargetMode="External"/><Relationship Id="rId8" Type="http://schemas.openxmlformats.org/officeDocument/2006/relationships/hyperlink" Target="https://en.wikipedia.org/wiki/Cellular_agriculture" TargetMode="External"/><Relationship Id="rId51" Type="http://schemas.openxmlformats.org/officeDocument/2006/relationships/hyperlink" Target="https://en.wikipedia.org/wiki/Meat#Health" TargetMode="External"/><Relationship Id="rId3" Type="http://schemas.openxmlformats.org/officeDocument/2006/relationships/hyperlink" Target="https://en.wikipedia.org/wiki/Cultured_meat#Nomenclatur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EB7342-3DA9-4B5D-93B0-2E841BB012AD}" type="slidenum">
              <a:rPr kumimoji="0" lang="fr-FR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005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Cultured meat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(also known by other names,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/>
              </a:rPr>
              <a:t>see below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eat"/>
              </a:rPr>
              <a:t>meat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produced by </a:t>
            </a:r>
            <a:r>
              <a:rPr lang="en-US" b="0" i="1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In vitro"/>
              </a:rPr>
              <a:t>in vitro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Cell culture"/>
              </a:rPr>
              <a:t>cell cultures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animal cells.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/>
              </a:rPr>
              <a:t>[1]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It is a form of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Cellular agriculture"/>
              </a:rPr>
              <a:t>cellular agriculture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with such agricultural methods being explored in the context of increased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Consumer demand"/>
              </a:rPr>
              <a:t>consumer demand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Protein"/>
              </a:rPr>
              <a:t>protein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/>
              </a:rPr>
              <a:t>[2]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Cultured meat is produced using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Tissue engineering"/>
              </a:rPr>
              <a:t>tissue engineering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techniques traditionally used in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3" tooltip="Regenerative medicine"/>
              </a:rPr>
              <a:t>regenerative medicines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4"/>
              </a:rPr>
              <a:t>[3]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The concept of cultured meat was introduced to wider audiences by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5" tooltip="Jason Matheny"/>
              </a:rPr>
              <a:t>Jason Matheny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the early 2000s after he co-authored a paper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6"/>
              </a:rPr>
              <a:t>[4]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on cultured meat production and created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7" tooltip="New Harvest"/>
              </a:rPr>
              <a:t>New Harvest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the world's first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8" tooltip="Nonprofit organization"/>
              </a:rPr>
              <a:t>nonprofit organization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dedicated to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in-vitro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meat research.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9"/>
              </a:rPr>
              <a:t>[5]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Cultured meat may have the potential to address substantial global problems of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0" tooltip="Environmental impact of meat production"/>
              </a:rPr>
              <a:t>environmental impact of meat production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1" tooltip="Animal welfare"/>
              </a:rPr>
              <a:t>animal welfare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2" tooltip="Food security"/>
              </a:rPr>
              <a:t>food security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3" tooltip="Human health"/>
              </a:rPr>
              <a:t>human health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4"/>
              </a:rPr>
              <a:t>[6]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5"/>
              </a:rPr>
              <a:t>[7]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6"/>
              </a:rPr>
              <a:t>[8]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7"/>
              </a:rPr>
              <a:t>[9]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8"/>
              </a:rPr>
              <a:t>[10]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Specifically, it can be thought of in the context of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9" tooltip="Mitigation of climate change"/>
              </a:rPr>
              <a:t>mitigation of climate change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/>
              </a:rPr>
              <a:t>[2]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Lecture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Meat Revolution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at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0" tooltip="World Economic Forum"/>
              </a:rPr>
              <a:t>World Economic Forum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by Mark Post of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1" tooltip="University of Maastricht"/>
              </a:rPr>
              <a:t>University of Maastricht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about in vitro meat. (Runtime 20:16)</a:t>
            </a: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video by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7" tooltip="New Harvest"/>
              </a:rPr>
              <a:t>New Harvest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/ 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2" tooltip="Xprize"/>
              </a:rPr>
              <a:t>Xprize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explaining the development of cultured meat and a "post-animal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3" tooltip="Biobased economy"/>
              </a:rPr>
              <a:t>bio-economy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driven by lab grown protein (meat, eggs, milk)". (Runtime 3:09)</a:t>
            </a: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2013, professor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4" tooltip="Mark Post"/>
              </a:rPr>
              <a:t>Mark Post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at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5" tooltip="Maastricht University"/>
              </a:rPr>
              <a:t>Maastricht University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pioneered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6" tooltip="Proof of concept"/>
              </a:rPr>
              <a:t>proof-of-concept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 cultured meat by creating the first hamburger patty grown directly from cells. Since then, other cultured meat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7" tooltip="Prototype"/>
              </a:rPr>
              <a:t>prototypes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have gained media attention: 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8" tooltip="SuperMeat"/>
              </a:rPr>
              <a:t>SuperMeat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opened a farm-to-fork restaurant called "The Chicken"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9"/>
              </a:rPr>
              <a:t>[11]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Tel Aviv to test consumer reaction to its "Chicken" burger,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0"/>
              </a:rPr>
              <a:t>[12]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while the "world's first commercial sale of cell-cultured meat" occurred in December 2020 at the Singapore restaurant "1880", where cultured meat manufactured by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1" tooltip="United States"/>
              </a:rPr>
              <a:t>US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firm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2" tooltip="Eat Just"/>
              </a:rPr>
              <a:t>Eat Just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was sold.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3"/>
              </a:rPr>
              <a:t>[13]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While most efforts in the space focus on common meats such as pork, beef, and chicken which comprise the bulk of consumption in developed countries,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4"/>
              </a:rPr>
              <a:t>[14]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some new companies such as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Orbillion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Bio have focused on high end or unusual meats including Elk, Lamb, Bison, and the prized Wagyu strain of beef.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5"/>
              </a:rPr>
              <a:t>[15]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Avant Meats has brought cultured grouper fish to market 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6"/>
              </a:rPr>
              <a:t>[16]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other companies have started to pursue cultivating additional fish species and other seafood.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7"/>
              </a:rPr>
              <a:t>[17]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production process is constantly evolving, driven by multiple companies and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8" tooltip="Research and development"/>
              </a:rPr>
              <a:t>research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institutions.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9"/>
              </a:rPr>
              <a:t>[18]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The applications of cultured meat have led to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0" tooltip="Ethics of eating meat"/>
              </a:rPr>
              <a:t>ethical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1" tooltip="Meat"/>
              </a:rPr>
              <a:t>health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2" tooltip="Meat"/>
              </a:rPr>
              <a:t>environmental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cultural, and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3" tooltip="Economic"/>
              </a:rPr>
              <a:t>economic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discussions.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4"/>
              </a:rPr>
              <a:t>[19]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terms of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5" tooltip="Free enterprise"/>
              </a:rPr>
              <a:t>market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strength, data published by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6" tooltip="Non-governmental organization"/>
              </a:rPr>
              <a:t>non-governmental organization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7" tooltip="Good Food Institute"/>
              </a:rPr>
              <a:t>Good Food Institute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found that in 2021 cultivated meat companies attracted $140 million in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8" tooltip="Europe"/>
              </a:rPr>
              <a:t>Europe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alone.</a:t>
            </a:r>
          </a:p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EB7342-3DA9-4B5D-93B0-2E841BB012AD}" type="slidenum">
              <a:rPr kumimoji="0" lang="fr-FR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447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EB7342-3DA9-4B5D-93B0-2E841BB012AD}" type="slidenum">
              <a:rPr kumimoji="0" lang="fr-FR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063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EB7342-3DA9-4B5D-93B0-2E841BB012AD}" type="slidenum">
              <a:rPr kumimoji="0" lang="fr-FR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533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B7342-3DA9-4B5D-93B0-2E841BB012A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946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EB7342-3DA9-4B5D-93B0-2E841BB012AD}" type="slidenum">
              <a:rPr kumimoji="0" lang="fr-FR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687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https://www.youtube.com/watch?v=chHOPN_RnvI</a:t>
            </a:r>
          </a:p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EB7342-3DA9-4B5D-93B0-2E841BB012AD}" type="slidenum">
              <a:rPr kumimoji="0" lang="fr-FR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848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https://www.youtube.com/watch?v=ebNeUihciDI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https://impossiblefoods.com/blog/4-trends-that-are-defining-the-future-of-plant-based-food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EB7342-3DA9-4B5D-93B0-2E841BB012AD}" type="slidenum">
              <a:rPr kumimoji="0" lang="fr-FR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597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EB7342-3DA9-4B5D-93B0-2E841BB012AD}" type="slidenum">
              <a:rPr kumimoji="0" lang="fr-FR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031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Cultured meat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(also known by other names,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/>
              </a:rPr>
              <a:t>see below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eat"/>
              </a:rPr>
              <a:t>meat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produced by </a:t>
            </a:r>
            <a:r>
              <a:rPr lang="en-US" b="0" i="1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In vitro"/>
              </a:rPr>
              <a:t>in vitro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Cell culture"/>
              </a:rPr>
              <a:t>cell cultures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animal cells.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/>
              </a:rPr>
              <a:t>[1]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It is a form of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Cellular agriculture"/>
              </a:rPr>
              <a:t>cellular agriculture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with such agricultural methods being explored in the context of increased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Consumer demand"/>
              </a:rPr>
              <a:t>consumer demand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Protein"/>
              </a:rPr>
              <a:t>protein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/>
              </a:rPr>
              <a:t>[2]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Cultured meat is produced using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Tissue engineering"/>
              </a:rPr>
              <a:t>tissue engineering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techniques traditionally used in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3" tooltip="Regenerative medicine"/>
              </a:rPr>
              <a:t>regenerative medicines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4"/>
              </a:rPr>
              <a:t>[3]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The concept of cultured meat was introduced to wider audiences by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5" tooltip="Jason Matheny"/>
              </a:rPr>
              <a:t>Jason Matheny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the early 2000s after he co-authored a paper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6"/>
              </a:rPr>
              <a:t>[4]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on cultured meat production and created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7" tooltip="New Harvest"/>
              </a:rPr>
              <a:t>New Harvest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the world's first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8" tooltip="Nonprofit organization"/>
              </a:rPr>
              <a:t>nonprofit organization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dedicated to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in-vitro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meat research.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9"/>
              </a:rPr>
              <a:t>[5]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Cultured meat may have the potential to address substantial global problems of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0" tooltip="Environmental impact of meat production"/>
              </a:rPr>
              <a:t>environmental impact of meat production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1" tooltip="Animal welfare"/>
              </a:rPr>
              <a:t>animal welfare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2" tooltip="Food security"/>
              </a:rPr>
              <a:t>food security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3" tooltip="Human health"/>
              </a:rPr>
              <a:t>human health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4"/>
              </a:rPr>
              <a:t>[6]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5"/>
              </a:rPr>
              <a:t>[7]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6"/>
              </a:rPr>
              <a:t>[8]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7"/>
              </a:rPr>
              <a:t>[9]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8"/>
              </a:rPr>
              <a:t>[10]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Specifically, it can be thought of in the context of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9" tooltip="Mitigation of climate change"/>
              </a:rPr>
              <a:t>mitigation of climate change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/>
              </a:rPr>
              <a:t>[2]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Lecture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Meat Revolution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at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0" tooltip="World Economic Forum"/>
              </a:rPr>
              <a:t>World Economic Forum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by Mark Post of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1" tooltip="University of Maastricht"/>
              </a:rPr>
              <a:t>University of Maastricht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about in vitro meat. (Runtime 20:16)</a:t>
            </a: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video by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7" tooltip="New Harvest"/>
              </a:rPr>
              <a:t>New Harvest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/ 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2" tooltip="Xprize"/>
              </a:rPr>
              <a:t>Xprize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explaining the development of cultured meat and a "post-animal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3" tooltip="Biobased economy"/>
              </a:rPr>
              <a:t>bio-economy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driven by lab grown protein (meat, eggs, milk)". (Runtime 3:09)</a:t>
            </a: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2013, professor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4" tooltip="Mark Post"/>
              </a:rPr>
              <a:t>Mark Post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at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5" tooltip="Maastricht University"/>
              </a:rPr>
              <a:t>Maastricht University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pioneered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6" tooltip="Proof of concept"/>
              </a:rPr>
              <a:t>proof-of-concept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 cultured meat by creating the first hamburger patty grown directly from cells. Since then, other cultured meat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7" tooltip="Prototype"/>
              </a:rPr>
              <a:t>prototypes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have gained media attention: 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8" tooltip="SuperMeat"/>
              </a:rPr>
              <a:t>SuperMeat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opened a farm-to-fork restaurant called "The Chicken"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9"/>
              </a:rPr>
              <a:t>[11]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Tel Aviv to test consumer reaction to its "Chicken" burger,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0"/>
              </a:rPr>
              <a:t>[12]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while the "world's first commercial sale of cell-cultured meat" occurred in December 2020 at the Singapore restaurant "1880", where cultured meat manufactured by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1" tooltip="United States"/>
              </a:rPr>
              <a:t>US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firm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2" tooltip="Eat Just"/>
              </a:rPr>
              <a:t>Eat Just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was sold.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3"/>
              </a:rPr>
              <a:t>[13]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While most efforts in the space focus on common meats such as pork, beef, and chicken which comprise the bulk of consumption in developed countries,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4"/>
              </a:rPr>
              <a:t>[14]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some new companies such as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Orbillion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Bio have focused on high end or unusual meats including Elk, Lamb, Bison, and the prized Wagyu strain of beef.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5"/>
              </a:rPr>
              <a:t>[15]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Avant Meats has brought cultured grouper fish to market 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6"/>
              </a:rPr>
              <a:t>[16]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other companies have started to pursue cultivating additional fish species and other seafood.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7"/>
              </a:rPr>
              <a:t>[17]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production process is constantly evolving, driven by multiple companies and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8" tooltip="Research and development"/>
              </a:rPr>
              <a:t>research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institutions.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9"/>
              </a:rPr>
              <a:t>[18]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The applications of cultured meat have led to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0" tooltip="Ethics of eating meat"/>
              </a:rPr>
              <a:t>ethical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1" tooltip="Meat"/>
              </a:rPr>
              <a:t>health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2" tooltip="Meat"/>
              </a:rPr>
              <a:t>environmental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cultural, and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3" tooltip="Economic"/>
              </a:rPr>
              <a:t>economic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discussions.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4"/>
              </a:rPr>
              <a:t>[19]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terms of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5" tooltip="Free enterprise"/>
              </a:rPr>
              <a:t>market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strength, data published by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6" tooltip="Non-governmental organization"/>
              </a:rPr>
              <a:t>non-governmental organization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7" tooltip="Good Food Institute"/>
              </a:rPr>
              <a:t>Good Food Institute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found that in 2021 cultivated meat companies attracted $140 million in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8" tooltip="Europe"/>
              </a:rPr>
              <a:t>Europe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alone.</a:t>
            </a:r>
          </a:p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EB7342-3DA9-4B5D-93B0-2E841BB012AD}" type="slidenum">
              <a:rPr kumimoji="0" lang="fr-FR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601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Cultured meat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(also known by other names,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/>
              </a:rPr>
              <a:t>see below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eat"/>
              </a:rPr>
              <a:t>meat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produced by </a:t>
            </a:r>
            <a:r>
              <a:rPr lang="en-US" b="0" i="1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In vitro"/>
              </a:rPr>
              <a:t>in vitro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Cell culture"/>
              </a:rPr>
              <a:t>cell cultures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animal cells.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/>
              </a:rPr>
              <a:t>[1]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It is a form of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Cellular agriculture"/>
              </a:rPr>
              <a:t>cellular agriculture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with such agricultural methods being explored in the context of increased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Consumer demand"/>
              </a:rPr>
              <a:t>consumer demand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Protein"/>
              </a:rPr>
              <a:t>protein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/>
              </a:rPr>
              <a:t>[2]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Cultured meat is produced using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Tissue engineering"/>
              </a:rPr>
              <a:t>tissue engineering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techniques traditionally used in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3" tooltip="Regenerative medicine"/>
              </a:rPr>
              <a:t>regenerative medicines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4"/>
              </a:rPr>
              <a:t>[3]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The concept of cultured meat was introduced to wider audiences by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5" tooltip="Jason Matheny"/>
              </a:rPr>
              <a:t>Jason Matheny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the early 2000s after he co-authored a paper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6"/>
              </a:rPr>
              <a:t>[4]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on cultured meat production and created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7" tooltip="New Harvest"/>
              </a:rPr>
              <a:t>New Harvest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the world's first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8" tooltip="Nonprofit organization"/>
              </a:rPr>
              <a:t>nonprofit organization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dedicated to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in-vitro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meat research.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9"/>
              </a:rPr>
              <a:t>[5]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Cultured meat may have the potential to address substantial global problems of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0" tooltip="Environmental impact of meat production"/>
              </a:rPr>
              <a:t>environmental impact of meat production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1" tooltip="Animal welfare"/>
              </a:rPr>
              <a:t>animal welfare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2" tooltip="Food security"/>
              </a:rPr>
              <a:t>food security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3" tooltip="Human health"/>
              </a:rPr>
              <a:t>human health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4"/>
              </a:rPr>
              <a:t>[6]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5"/>
              </a:rPr>
              <a:t>[7]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6"/>
              </a:rPr>
              <a:t>[8]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7"/>
              </a:rPr>
              <a:t>[9]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8"/>
              </a:rPr>
              <a:t>[10]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Specifically, it can be thought of in the context of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9" tooltip="Mitigation of climate change"/>
              </a:rPr>
              <a:t>mitigation of climate change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/>
              </a:rPr>
              <a:t>[2]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Lecture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Meat Revolution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at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0" tooltip="World Economic Forum"/>
              </a:rPr>
              <a:t>World Economic Forum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by Mark Post of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1" tooltip="University of Maastricht"/>
              </a:rPr>
              <a:t>University of Maastricht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about in vitro meat. (Runtime 20:16)</a:t>
            </a: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video by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7" tooltip="New Harvest"/>
              </a:rPr>
              <a:t>New Harvest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/ 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2" tooltip="Xprize"/>
              </a:rPr>
              <a:t>Xprize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explaining the development of cultured meat and a "post-animal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3" tooltip="Biobased economy"/>
              </a:rPr>
              <a:t>bio-economy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driven by lab grown protein (meat, eggs, milk)". (Runtime 3:09)</a:t>
            </a: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2013, professor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4" tooltip="Mark Post"/>
              </a:rPr>
              <a:t>Mark Post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at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5" tooltip="Maastricht University"/>
              </a:rPr>
              <a:t>Maastricht University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pioneered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6" tooltip="Proof of concept"/>
              </a:rPr>
              <a:t>proof-of-concept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 cultured meat by creating the first hamburger patty grown directly from cells. Since then, other cultured meat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7" tooltip="Prototype"/>
              </a:rPr>
              <a:t>prototypes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have gained media attention: 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8" tooltip="SuperMeat"/>
              </a:rPr>
              <a:t>SuperMeat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opened a farm-to-fork restaurant called "The Chicken"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9"/>
              </a:rPr>
              <a:t>[11]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Tel Aviv to test consumer reaction to its "Chicken" burger,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0"/>
              </a:rPr>
              <a:t>[12]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while the "world's first commercial sale of cell-cultured meat" occurred in December 2020 at the Singapore restaurant "1880", where cultured meat manufactured by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1" tooltip="United States"/>
              </a:rPr>
              <a:t>US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firm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2" tooltip="Eat Just"/>
              </a:rPr>
              <a:t>Eat Just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was sold.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3"/>
              </a:rPr>
              <a:t>[13]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While most efforts in the space focus on common meats such as pork, beef, and chicken which comprise the bulk of consumption in developed countries,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4"/>
              </a:rPr>
              <a:t>[14]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some new companies such as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Orbillion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Bio have focused on high end or unusual meats including Elk, Lamb, Bison, and the prized Wagyu strain of beef.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5"/>
              </a:rPr>
              <a:t>[15]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Avant Meats has brought cultured grouper fish to market 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6"/>
              </a:rPr>
              <a:t>[16]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other companies have started to pursue cultivating additional fish species and other seafood.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7"/>
              </a:rPr>
              <a:t>[17]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production process is constantly evolving, driven by multiple companies and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8" tooltip="Research and development"/>
              </a:rPr>
              <a:t>research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institutions.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9"/>
              </a:rPr>
              <a:t>[18]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The applications of cultured meat have led to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0" tooltip="Ethics of eating meat"/>
              </a:rPr>
              <a:t>ethical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1" tooltip="Meat"/>
              </a:rPr>
              <a:t>health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2" tooltip="Meat"/>
              </a:rPr>
              <a:t>environmental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cultural, and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3" tooltip="Economic"/>
              </a:rPr>
              <a:t>economic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discussions.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4"/>
              </a:rPr>
              <a:t>[19]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terms of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5" tooltip="Free enterprise"/>
              </a:rPr>
              <a:t>market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strength, data published by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6" tooltip="Non-governmental organization"/>
              </a:rPr>
              <a:t>non-governmental organization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7" tooltip="Good Food Institute"/>
              </a:rPr>
              <a:t>Good Food Institute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found that in 2021 cultivated meat companies attracted $140 million in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8" tooltip="Europe"/>
              </a:rPr>
              <a:t>Europe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alone.</a:t>
            </a:r>
          </a:p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EB7342-3DA9-4B5D-93B0-2E841BB012AD}" type="slidenum">
              <a:rPr kumimoji="0" lang="fr-FR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78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7DBB55-2400-43F0-8B6F-FE1BEDBE0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483B4DD-8211-4A9A-8CF2-C6117CDCD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E5B9F2-F44E-4494-BA55-FB7CA0EC4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2246-7968-4F70-94D6-BD354B35CEF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380EDC-F598-4492-ABFF-469B95F15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43665F-8140-4DD3-9836-ACFBC690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4CC36-1C02-4700-99FA-42DDC6A3EB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5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F225A9-6630-4310-82BE-29F406D0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Trebuchet MS" panose="020B0603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8F1D55B-A150-43B3-B345-911EB19D4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077442-219C-4C1C-938F-9A49B98B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2246-7968-4F70-94D6-BD354B35CEF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5807A3-410B-4DC7-8A2A-A4BB2233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9E4BFE-4030-486D-971A-B52F619C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4CC36-1C02-4700-99FA-42DDC6A3EB7E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99209E-8239-41B6-B7A5-77F7B2D269CA}"/>
              </a:ext>
            </a:extLst>
          </p:cNvPr>
          <p:cNvSpPr/>
          <p:nvPr userDrawn="1"/>
        </p:nvSpPr>
        <p:spPr>
          <a:xfrm>
            <a:off x="-12701" y="-9525"/>
            <a:ext cx="144000" cy="6876000"/>
          </a:xfrm>
          <a:prstGeom prst="rect">
            <a:avLst/>
          </a:prstGeom>
          <a:solidFill>
            <a:srgbClr val="FF5C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8465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B405F73-CA8D-43E5-9512-0B465A7E8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A32D603-B98E-43FF-A8A8-314AF4AD0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4856D4-14D3-4100-8044-416BE8431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2246-7968-4F70-94D6-BD354B35CEF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F139C6-C701-479F-987C-42DBA2774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01EA5D-1C57-4C62-BC2F-C1B88EDB9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4CC36-1C02-4700-99FA-42DDC6A3EB7E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E27527-DD0C-4134-BA95-89DD71FECE3E}"/>
              </a:ext>
            </a:extLst>
          </p:cNvPr>
          <p:cNvSpPr/>
          <p:nvPr userDrawn="1"/>
        </p:nvSpPr>
        <p:spPr>
          <a:xfrm>
            <a:off x="-12701" y="-9525"/>
            <a:ext cx="144000" cy="6876000"/>
          </a:xfrm>
          <a:prstGeom prst="rect">
            <a:avLst/>
          </a:prstGeom>
          <a:solidFill>
            <a:srgbClr val="FF5C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493431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re et 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sz="quarter"/>
          </p:nvPr>
        </p:nvSpPr>
        <p:spPr>
          <a:xfrm>
            <a:off x="609600" y="277818"/>
            <a:ext cx="10972800" cy="11398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609600" y="1600205"/>
            <a:ext cx="5384800" cy="2189163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6197600" y="1600205"/>
            <a:ext cx="5384800" cy="2189163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609600" y="3941763"/>
            <a:ext cx="5384800" cy="218916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7600" y="3941763"/>
            <a:ext cx="5384800" cy="218916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2639487" y="6248400"/>
            <a:ext cx="5761567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« La Réception de la Représentation de la beauté en Publicité »</a:t>
            </a:r>
          </a:p>
        </p:txBody>
      </p:sp>
    </p:spTree>
    <p:extLst>
      <p:ext uri="{BB962C8B-B14F-4D97-AF65-F5344CB8AC3E}">
        <p14:creationId xmlns:p14="http://schemas.microsoft.com/office/powerpoint/2010/main" val="194671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F9CC13-A90D-4ABC-96DB-F8C311DCF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188640"/>
            <a:ext cx="10515600" cy="1325563"/>
          </a:xfrm>
        </p:spPr>
        <p:txBody>
          <a:bodyPr>
            <a:normAutofit/>
          </a:bodyPr>
          <a:lstStyle>
            <a:lvl1pPr>
              <a:defRPr sz="4000" b="1" cap="small" baseline="0">
                <a:latin typeface="Trebuchet MS" panose="020B0603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6D9687-025E-4033-B975-30392F6F1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D56D2F-2AA2-4E6D-9F99-D8D835A3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2246-7968-4F70-94D6-BD354B35CEF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28663B-E2F5-4DB7-984C-4CCBEABF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F4294A-005B-44B6-9DA8-BDA94A15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4CC36-1C02-4700-99FA-42DDC6A3EB7E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1EE85D-3780-4F29-BEA6-F603102799CB}"/>
              </a:ext>
            </a:extLst>
          </p:cNvPr>
          <p:cNvSpPr/>
          <p:nvPr userDrawn="1"/>
        </p:nvSpPr>
        <p:spPr>
          <a:xfrm>
            <a:off x="-12701" y="-9525"/>
            <a:ext cx="144000" cy="6876000"/>
          </a:xfrm>
          <a:prstGeom prst="rect">
            <a:avLst/>
          </a:prstGeom>
          <a:solidFill>
            <a:srgbClr val="FF5C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50827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61F5FB-FDC4-4F27-9B8A-0AA64E30E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8E20F3-A0CF-4DCF-AF32-870C54568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5CE58D-7DE3-4ABA-B5E0-94761937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2246-7968-4F70-94D6-BD354B35CEF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25DBFD-9B12-4FDF-8730-05B9E270E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06A2BF-B245-42A9-9158-23EF7F11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4CC36-1C02-4700-99FA-42DDC6A3EB7E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12DEC2-95D7-46C3-BFFA-49CF385805F3}"/>
              </a:ext>
            </a:extLst>
          </p:cNvPr>
          <p:cNvSpPr/>
          <p:nvPr userDrawn="1"/>
        </p:nvSpPr>
        <p:spPr>
          <a:xfrm>
            <a:off x="-12701" y="-9525"/>
            <a:ext cx="144000" cy="6876000"/>
          </a:xfrm>
          <a:prstGeom prst="rect">
            <a:avLst/>
          </a:prstGeom>
          <a:solidFill>
            <a:srgbClr val="FF5C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08747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D99C5-81BC-4F0F-8B3F-CE85DF3F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136525"/>
            <a:ext cx="10515600" cy="132556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small" baseline="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D9D474-85F8-4779-8442-D8366483B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BC7034A-249C-45C3-BC75-8A252DF4E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964487-2E1C-4245-9AA2-563F22BDB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2246-7968-4F70-94D6-BD354B35CEF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21FD0F0-76B9-4401-BE28-48225888C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936E1F-FA57-4FA8-BB8E-37CCB39D0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4CC36-1C02-4700-99FA-42DDC6A3EB7E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4238B2-BA13-450E-BC3D-005A9629F4A7}"/>
              </a:ext>
            </a:extLst>
          </p:cNvPr>
          <p:cNvSpPr/>
          <p:nvPr userDrawn="1"/>
        </p:nvSpPr>
        <p:spPr>
          <a:xfrm>
            <a:off x="-12701" y="-9525"/>
            <a:ext cx="144000" cy="6876000"/>
          </a:xfrm>
          <a:prstGeom prst="rect">
            <a:avLst/>
          </a:prstGeom>
          <a:solidFill>
            <a:srgbClr val="FF5C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57687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9C9CE0-261B-4D2B-8771-41BFCE316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04775"/>
            <a:ext cx="10515600" cy="132556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small" baseline="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23E2C2-6D70-4033-89DD-21E349F45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980D1F-EE91-4A3B-B9FE-678DCC86D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396CBB-AC1D-45B5-9ADD-C5C1754C6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B038DD2-6D50-4412-95DE-848D186C0F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E43168D-EFC8-4F20-BD3C-243D5DA1D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2246-7968-4F70-94D6-BD354B35CEF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D50695F-61E4-4950-82F5-746D1954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012CDFD-0B50-4B38-8D4E-55D361324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4CC36-1C02-4700-99FA-42DDC6A3EB7E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34F12C-7263-4FF7-A8A9-04000B6EDA66}"/>
              </a:ext>
            </a:extLst>
          </p:cNvPr>
          <p:cNvSpPr/>
          <p:nvPr userDrawn="1"/>
        </p:nvSpPr>
        <p:spPr>
          <a:xfrm>
            <a:off x="-12701" y="-9525"/>
            <a:ext cx="144000" cy="6876000"/>
          </a:xfrm>
          <a:prstGeom prst="rect">
            <a:avLst/>
          </a:prstGeom>
          <a:solidFill>
            <a:srgbClr val="FF5C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358275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389066-9B69-4C9E-A2E9-91FA91D1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6525"/>
            <a:ext cx="10515600" cy="132556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small" baseline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9C6C542-780A-49E5-9FE4-9359C7FF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2246-7968-4F70-94D6-BD354B35CEF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718480D-50E5-4264-B311-7416FF696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BD5020C-4032-4444-B7A6-9D18AFDB2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4CC36-1C02-4700-99FA-42DDC6A3EB7E}" type="slidenum">
              <a:rPr lang="en-US" smtClean="0"/>
              <a:t>‹N°›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871F0-B077-4E69-8D33-F8F1AD3D43D4}"/>
              </a:ext>
            </a:extLst>
          </p:cNvPr>
          <p:cNvSpPr/>
          <p:nvPr userDrawn="1"/>
        </p:nvSpPr>
        <p:spPr>
          <a:xfrm>
            <a:off x="-12701" y="-9525"/>
            <a:ext cx="144000" cy="6876000"/>
          </a:xfrm>
          <a:prstGeom prst="rect">
            <a:avLst/>
          </a:prstGeom>
          <a:solidFill>
            <a:srgbClr val="FF5C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7120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89E8A2F-F7BC-47FE-92BB-661C09DA5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2246-7968-4F70-94D6-BD354B35CEF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039403F-E5EC-4C4A-B643-D35D3E29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9CDEA6-D62A-4D77-89F1-0CC5B71E0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4CC36-1C02-4700-99FA-42DDC6A3EB7E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419F5B-74C0-405C-8FF8-6BEB4287174D}"/>
              </a:ext>
            </a:extLst>
          </p:cNvPr>
          <p:cNvSpPr/>
          <p:nvPr userDrawn="1"/>
        </p:nvSpPr>
        <p:spPr>
          <a:xfrm>
            <a:off x="-12701" y="-9525"/>
            <a:ext cx="144000" cy="6876000"/>
          </a:xfrm>
          <a:prstGeom prst="rect">
            <a:avLst/>
          </a:prstGeom>
          <a:solidFill>
            <a:srgbClr val="FF5C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424373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1B4F53-2693-457A-B768-472E116F0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F185FE-1250-4E2A-A568-C95B59A11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A72632-F867-46E9-89E7-D87E571B1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7690F49-0DC5-46B0-982A-25859324C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2246-7968-4F70-94D6-BD354B35CEF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11DE9A-7AE9-4901-96F1-E5BC9B62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2D88DE-8CE9-437F-9928-4A2D3EBD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4CC36-1C02-4700-99FA-42DDC6A3EB7E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92E4BC-96D8-4231-91E7-DA179F6310BD}"/>
              </a:ext>
            </a:extLst>
          </p:cNvPr>
          <p:cNvSpPr/>
          <p:nvPr userDrawn="1"/>
        </p:nvSpPr>
        <p:spPr>
          <a:xfrm>
            <a:off x="-12701" y="-9525"/>
            <a:ext cx="144000" cy="6876000"/>
          </a:xfrm>
          <a:prstGeom prst="rect">
            <a:avLst/>
          </a:prstGeom>
          <a:solidFill>
            <a:srgbClr val="FF5C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2869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9477B5-75F0-41D2-88B0-91FA50F17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ADB526D-2387-41DA-9153-066AAC561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C398D38-82B3-4B94-A235-A70197456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BFB456-1882-4A09-AB13-0EC202AC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2246-7968-4F70-94D6-BD354B35CEF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CB8AE28-2F60-405C-B167-D640FAC7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1D42071-1E2D-48F1-87F7-19920980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4CC36-1C02-4700-99FA-42DDC6A3EB7E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7E8AEA-E743-4B06-86B0-4CC8276852B8}"/>
              </a:ext>
            </a:extLst>
          </p:cNvPr>
          <p:cNvSpPr/>
          <p:nvPr userDrawn="1"/>
        </p:nvSpPr>
        <p:spPr>
          <a:xfrm>
            <a:off x="-12701" y="-9525"/>
            <a:ext cx="144000" cy="6876000"/>
          </a:xfrm>
          <a:prstGeom prst="rect">
            <a:avLst/>
          </a:prstGeom>
          <a:solidFill>
            <a:srgbClr val="FF5C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41466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E8EC357-8343-4487-BBFC-1DC02634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BE8D0A-3497-436B-B1DC-093CC44AF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0052F5-EACD-49DE-972C-B28F6FB92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B2246-7968-4F70-94D6-BD354B35CEF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6D8B71-1E38-414D-A391-A1B421711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188E21-592D-4D0D-B903-7295B7E24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4CC36-1C02-4700-99FA-42DDC6A3EB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95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oulousebs.eu.qualtrics.com/jfe/form/SV_3jF5YiT7fIUd1u6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6F3D5A-4FF5-4995-89D4-BA46E48BB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6000" b="1" dirty="0">
                <a:solidFill>
                  <a:srgbClr val="EA4D5E"/>
                </a:solidFill>
              </a:rPr>
              <a:t>APPLICATION</a:t>
            </a:r>
          </a:p>
          <a:p>
            <a:pPr marL="0" indent="0">
              <a:buNone/>
            </a:pPr>
            <a:r>
              <a:rPr lang="fr-FR" sz="4000" b="1" dirty="0"/>
              <a:t>CASE STUDY </a:t>
            </a:r>
          </a:p>
          <a:p>
            <a:pPr marL="0" indent="0">
              <a:buNone/>
            </a:pPr>
            <a:r>
              <a:rPr lang="fr-FR" sz="3200" dirty="0"/>
              <a:t>Group </a:t>
            </a:r>
            <a:r>
              <a:rPr lang="fr-FR" sz="3200" dirty="0" err="1"/>
              <a:t>projects</a:t>
            </a:r>
            <a:endParaRPr lang="fr-FR" sz="320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27156D8-756E-41E7-B31B-80383E29809B}"/>
              </a:ext>
            </a:extLst>
          </p:cNvPr>
          <p:cNvSpPr txBox="1">
            <a:spLocks/>
          </p:cNvSpPr>
          <p:nvPr/>
        </p:nvSpPr>
        <p:spPr>
          <a:xfrm>
            <a:off x="7581207" y="2604445"/>
            <a:ext cx="4303809" cy="3434364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br>
              <a:rPr lang="en-US" sz="3100" kern="1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000" dirty="0">
                <a:latin typeface="Trebuchet MS"/>
                <a:ea typeface="+mn-ea"/>
                <a:cs typeface="+mn-cs"/>
              </a:rPr>
              <a:t>R application to </a:t>
            </a:r>
            <a:r>
              <a:rPr lang="fr-FR" sz="4000" dirty="0">
                <a:latin typeface="Trebuchet MS"/>
                <a:ea typeface="+mn-ea"/>
                <a:cs typeface="+mn-cs"/>
              </a:rPr>
              <a:t>Consumer </a:t>
            </a:r>
            <a:r>
              <a:rPr lang="fr-FR" sz="4000" dirty="0" err="1">
                <a:latin typeface="Trebuchet MS"/>
                <a:ea typeface="+mn-ea"/>
                <a:cs typeface="+mn-cs"/>
              </a:rPr>
              <a:t>Behavior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r">
              <a:spcAft>
                <a:spcPts val="600"/>
              </a:spcAft>
            </a:pP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r">
              <a:spcAft>
                <a:spcPts val="600"/>
              </a:spcAft>
            </a:pPr>
            <a:br>
              <a:rPr lang="en-US" sz="3100" kern="1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endParaRPr lang="en-US" sz="3100" kern="12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49797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FC510B03-A3C6-4B88-981C-E754F32BF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70" b="24685"/>
          <a:stretch/>
        </p:blipFill>
        <p:spPr>
          <a:xfrm>
            <a:off x="5806648" y="3807229"/>
            <a:ext cx="5692916" cy="2549121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AB475C-5ED1-4D31-B315-CEACA0E9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6EB6ACE-C76E-423A-8EF3-2172D9D1DB25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D304FFB-47F6-4E93-9B28-8F79715764F2}"/>
              </a:ext>
            </a:extLst>
          </p:cNvPr>
          <p:cNvSpPr txBox="1"/>
          <p:nvPr/>
        </p:nvSpPr>
        <p:spPr>
          <a:xfrm>
            <a:off x="257170" y="1725725"/>
            <a:ext cx="895944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Main reason for becoming vegetarian or vegan is animal welfare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(Ruby 2012).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Still, people have a hard time maintaining a vegetarian diet.</a:t>
            </a:r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8E2FE64-338A-419E-A224-9EA8CE3593E7}"/>
              </a:ext>
            </a:extLst>
          </p:cNvPr>
          <p:cNvSpPr txBox="1"/>
          <p:nvPr/>
        </p:nvSpPr>
        <p:spPr>
          <a:xfrm>
            <a:off x="257170" y="1160502"/>
            <a:ext cx="11196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Recent surge in rate of vegetarianism and veganism, especially among the </a:t>
            </a:r>
            <a:r>
              <a:rPr lang="en-US" dirty="0" err="1"/>
              <a:t>millenials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(The Economist 2018).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B2F4BB-FAB5-49FC-A3C2-B4AAA2A03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3869277"/>
            <a:ext cx="5010018" cy="2487073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839109FE-EA5B-44C8-A536-A5BBE3AC5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" y="-161132"/>
            <a:ext cx="10515600" cy="1325563"/>
          </a:xfrm>
        </p:spPr>
        <p:txBody>
          <a:bodyPr/>
          <a:lstStyle/>
          <a:p>
            <a:r>
              <a:rPr lang="en-CA" dirty="0"/>
              <a:t>vegetarianism and veganism</a:t>
            </a:r>
          </a:p>
        </p:txBody>
      </p:sp>
    </p:spTree>
    <p:extLst>
      <p:ext uri="{BB962C8B-B14F-4D97-AF65-F5344CB8AC3E}">
        <p14:creationId xmlns:p14="http://schemas.microsoft.com/office/powerpoint/2010/main" val="414844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29727-1D04-4275-BC57-31DBC1DD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38" y="-313605"/>
            <a:ext cx="10515600" cy="1325563"/>
          </a:xfrm>
        </p:spPr>
        <p:txBody>
          <a:bodyPr/>
          <a:lstStyle/>
          <a:p>
            <a:r>
              <a:rPr lang="fr-FR"/>
              <a:t>3 main alternatives to meat</a:t>
            </a:r>
            <a:endParaRPr lang="fr-FR" dirty="0">
              <a:solidFill>
                <a:srgbClr val="4E98C6"/>
              </a:solidFill>
            </a:endParaRPr>
          </a:p>
        </p:txBody>
      </p:sp>
      <p:graphicFrame>
        <p:nvGraphicFramePr>
          <p:cNvPr id="4" name="Espace réservé du contenu 2">
            <a:extLst>
              <a:ext uri="{FF2B5EF4-FFF2-40B4-BE49-F238E27FC236}">
                <a16:creationId xmlns:a16="http://schemas.microsoft.com/office/drawing/2014/main" id="{8DAFDF9D-8150-4334-873B-54967E79C92E}"/>
              </a:ext>
            </a:extLst>
          </p:cNvPr>
          <p:cNvGraphicFramePr>
            <a:graphicFrameLocks/>
          </p:cNvGraphicFramePr>
          <p:nvPr/>
        </p:nvGraphicFramePr>
        <p:xfrm>
          <a:off x="755176" y="1252728"/>
          <a:ext cx="4407374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740206-82F7-4405-895F-1914E74D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B6ACE-C76E-423A-8EF3-2172D9D1DB25}" type="slidenum">
              <a:rPr lang="fr-FR" smtClean="0"/>
              <a:t>11</a:t>
            </a:fld>
            <a:endParaRPr lang="fr-FR"/>
          </a:p>
        </p:txBody>
      </p:sp>
      <p:pic>
        <p:nvPicPr>
          <p:cNvPr id="6146" name="Picture 2" descr="Cultured meat to be commercialised with raised €7.5 million">
            <a:extLst>
              <a:ext uri="{FF2B5EF4-FFF2-40B4-BE49-F238E27FC236}">
                <a16:creationId xmlns:a16="http://schemas.microsoft.com/office/drawing/2014/main" id="{2C753D0F-04CB-46FD-B749-2DA18C10B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15675"/>
            <a:ext cx="1815994" cy="108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475718C-1A7E-4CF1-BD80-B29B6D7CFF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8675" y="2905460"/>
            <a:ext cx="2130899" cy="119729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497AD8C-FBE7-4882-9905-2CDFD0B1B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8676" y="1252728"/>
            <a:ext cx="2248817" cy="96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88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AB475C-5ED1-4D31-B315-CEACA0E9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6EB6ACE-C76E-423A-8EF3-2172D9D1DB25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9E77733-EC99-434B-A49B-96A9FAB3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2" y="-216383"/>
            <a:ext cx="10515600" cy="1325563"/>
          </a:xfrm>
        </p:spPr>
        <p:txBody>
          <a:bodyPr/>
          <a:lstStyle/>
          <a:p>
            <a:r>
              <a:rPr lang="fr-FR" dirty="0" err="1"/>
              <a:t>insect</a:t>
            </a:r>
            <a:r>
              <a:rPr lang="fr-FR" dirty="0"/>
              <a:t> burgers</a:t>
            </a:r>
            <a:endParaRPr lang="fr-FR" dirty="0">
              <a:solidFill>
                <a:srgbClr val="4E98C6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B008B9C-3F36-4009-8BDA-7CDF2999582F}"/>
              </a:ext>
            </a:extLst>
          </p:cNvPr>
          <p:cNvSpPr txBox="1"/>
          <p:nvPr/>
        </p:nvSpPr>
        <p:spPr>
          <a:xfrm>
            <a:off x="486561" y="3566905"/>
            <a:ext cx="503339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Exemples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« BUG BURGER »: A burger where meat is replaced by a mix of mealworms and roots vegetables. </a:t>
            </a:r>
          </a:p>
          <a:p>
            <a:r>
              <a:rPr lang="en-US" dirty="0"/>
              <a:t>« NEATBALLS » : « Meatballs » made with insects and root vegetables. According to the creators, they are better served with mashed potatoes. </a:t>
            </a:r>
          </a:p>
          <a:p>
            <a:r>
              <a:rPr lang="en-US" dirty="0"/>
              <a:t>The « DOGLESS HOTDOG » where dried and glazed carrots are replacing meat.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E52B5D0-7DEA-4C7E-8967-52B7DB7EEBDA}"/>
              </a:ext>
            </a:extLst>
          </p:cNvPr>
          <p:cNvSpPr txBox="1"/>
          <p:nvPr/>
        </p:nvSpPr>
        <p:spPr>
          <a:xfrm>
            <a:off x="307595" y="1946805"/>
            <a:ext cx="11046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most commonly eaten insect groups globally, according to the FAO, are ants; beetles; bees; caterpillars; cicadas; crickets; dragonflies; flies; grasshoppers; leaf bugs; locusts; scale insects; termites; and wasps.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8B3190B-BF1D-4248-A14F-865988F67FA9}"/>
              </a:ext>
            </a:extLst>
          </p:cNvPr>
          <p:cNvSpPr txBox="1"/>
          <p:nvPr/>
        </p:nvSpPr>
        <p:spPr>
          <a:xfrm>
            <a:off x="371212" y="1057577"/>
            <a:ext cx="10982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Insects as food or edible insects are insect species used for human consumption, e.g., whole or as an ingredient in processed food products such as burger patties, pasta, or snacks.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4EC009D-1DD6-4B40-B1A7-6AF1F7D69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764" y="2771353"/>
            <a:ext cx="3727048" cy="376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95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AB475C-5ED1-4D31-B315-CEACA0E9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6EB6ACE-C76E-423A-8EF3-2172D9D1DB25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9E77733-EC99-434B-A49B-96A9FAB3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93" y="141083"/>
            <a:ext cx="10515600" cy="1325563"/>
          </a:xfrm>
        </p:spPr>
        <p:txBody>
          <a:bodyPr/>
          <a:lstStyle/>
          <a:p>
            <a:r>
              <a:rPr lang="fr-FR" dirty="0"/>
              <a:t>brand: Bug </a:t>
            </a:r>
            <a:r>
              <a:rPr lang="fr-FR" dirty="0" err="1"/>
              <a:t>Foundation</a:t>
            </a:r>
            <a:r>
              <a:rPr lang="fr-FR" dirty="0"/>
              <a:t> (Germany)</a:t>
            </a:r>
            <a:endParaRPr lang="fr-FR" dirty="0">
              <a:solidFill>
                <a:srgbClr val="4E98C6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5DCA15A-76C6-49B2-8901-113079A2E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564" y="2871787"/>
            <a:ext cx="5715000" cy="36671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DB5CFB7-B911-45F6-BE0D-7A3C1464F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139" y="319088"/>
            <a:ext cx="2192707" cy="25897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36A9A9E-8321-44A2-A1F0-B8CE5F760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93" y="2346120"/>
            <a:ext cx="6132741" cy="419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62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AB475C-5ED1-4D31-B315-CEACA0E9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6EB6ACE-C76E-423A-8EF3-2172D9D1DB25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9E77733-EC99-434B-A49B-96A9FAB3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93" y="-90839"/>
            <a:ext cx="10515600" cy="1325563"/>
          </a:xfrm>
        </p:spPr>
        <p:txBody>
          <a:bodyPr/>
          <a:lstStyle/>
          <a:p>
            <a:r>
              <a:rPr lang="fr-FR" dirty="0" err="1"/>
              <a:t>veggie</a:t>
            </a:r>
            <a:r>
              <a:rPr lang="fr-FR" dirty="0"/>
              <a:t> burgers</a:t>
            </a:r>
            <a:endParaRPr lang="fr-FR" dirty="0">
              <a:solidFill>
                <a:srgbClr val="4E98C6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E533B62-505A-4556-934F-547301B6EA70}"/>
              </a:ext>
            </a:extLst>
          </p:cNvPr>
          <p:cNvSpPr txBox="1"/>
          <p:nvPr/>
        </p:nvSpPr>
        <p:spPr>
          <a:xfrm>
            <a:off x="211793" y="1234724"/>
            <a:ext cx="10928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Plant-based meat products grew in popularity by a whopping 463 percent in 2020. Plant-based burgers were also among the top 10 fastest-growing menu items, expanding by a jaw-dropping 362% in the past four years</a:t>
            </a:r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56C4286-A844-40E2-BAFA-9528BA5B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609" y="3029505"/>
            <a:ext cx="6111381" cy="343765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0C0079A-F55F-4195-BFF0-289CEA228C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53"/>
          <a:stretch/>
        </p:blipFill>
        <p:spPr>
          <a:xfrm>
            <a:off x="527010" y="3029505"/>
            <a:ext cx="3745732" cy="324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68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757C57-D36B-418A-8B08-A2D57B73A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16" y="136525"/>
            <a:ext cx="10515600" cy="1325563"/>
          </a:xfrm>
        </p:spPr>
        <p:txBody>
          <a:bodyPr/>
          <a:lstStyle/>
          <a:p>
            <a:r>
              <a:rPr lang="fr-FR" dirty="0"/>
              <a:t>brand 1: Impossible (Us, California)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A6FEE3-DB7A-4B74-9523-A2FE77C1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B6ACE-C76E-423A-8EF3-2172D9D1DB25}" type="slidenum">
              <a:rPr lang="fr-FR" smtClean="0"/>
              <a:t>15</a:t>
            </a:fld>
            <a:endParaRPr lang="fr-FR"/>
          </a:p>
        </p:txBody>
      </p:sp>
      <p:pic>
        <p:nvPicPr>
          <p:cNvPr id="1026" name="Picture 2" descr="We Tried The Impossible Burger, And It Was…">
            <a:extLst>
              <a:ext uri="{FF2B5EF4-FFF2-40B4-BE49-F238E27FC236}">
                <a16:creationId xmlns:a16="http://schemas.microsoft.com/office/drawing/2014/main" id="{C1E0B031-7A4E-4344-99A3-BD678C3B0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4475"/>
            <a:ext cx="9525000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49F0624-6807-4948-9007-153A3B722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036" y="187438"/>
            <a:ext cx="2902294" cy="20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6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AB475C-5ED1-4D31-B315-CEACA0E9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6EB6ACE-C76E-423A-8EF3-2172D9D1DB25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9E77733-EC99-434B-A49B-96A9FAB3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18" y="-17505"/>
            <a:ext cx="10515600" cy="1325563"/>
          </a:xfrm>
        </p:spPr>
        <p:txBody>
          <a:bodyPr/>
          <a:lstStyle/>
          <a:p>
            <a:r>
              <a:rPr lang="fr-FR" dirty="0"/>
              <a:t>brand 2: Beyond </a:t>
            </a:r>
            <a:r>
              <a:rPr lang="fr-FR" dirty="0" err="1"/>
              <a:t>Meat</a:t>
            </a:r>
            <a:r>
              <a:rPr lang="fr-FR" dirty="0"/>
              <a:t> (US, California)</a:t>
            </a:r>
            <a:endParaRPr lang="fr-FR" dirty="0">
              <a:solidFill>
                <a:srgbClr val="4E98C6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7DD237F-2781-47D0-9AA0-03CB1D79A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78" b="10063"/>
          <a:stretch/>
        </p:blipFill>
        <p:spPr>
          <a:xfrm>
            <a:off x="282542" y="1717964"/>
            <a:ext cx="5503545" cy="500351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71AAEDC-5163-45F6-8023-D12266C796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42" b="9275"/>
          <a:stretch/>
        </p:blipFill>
        <p:spPr>
          <a:xfrm>
            <a:off x="8854873" y="1052945"/>
            <a:ext cx="3011374" cy="30313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3C91080-A3C5-45C2-988B-B043AFF427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51" b="7390"/>
          <a:stretch/>
        </p:blipFill>
        <p:spPr>
          <a:xfrm>
            <a:off x="6061849" y="3714401"/>
            <a:ext cx="2944430" cy="31061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F07E39-A9C3-440C-8831-C7039738E4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952" b="9429"/>
          <a:stretch/>
        </p:blipFill>
        <p:spPr>
          <a:xfrm>
            <a:off x="9157685" y="3751809"/>
            <a:ext cx="2944430" cy="30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2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AB475C-5ED1-4D31-B315-CEACA0E9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6EB6ACE-C76E-423A-8EF3-2172D9D1DB25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9E77733-EC99-434B-A49B-96A9FAB3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66" y="-255732"/>
            <a:ext cx="10515600" cy="1325563"/>
          </a:xfrm>
        </p:spPr>
        <p:txBody>
          <a:bodyPr/>
          <a:lstStyle/>
          <a:p>
            <a:r>
              <a:rPr lang="fr-FR" dirty="0" err="1"/>
              <a:t>cultured</a:t>
            </a:r>
            <a:r>
              <a:rPr lang="fr-FR" dirty="0"/>
              <a:t> </a:t>
            </a:r>
            <a:r>
              <a:rPr lang="fr-FR" dirty="0" err="1"/>
              <a:t>meat</a:t>
            </a:r>
            <a:endParaRPr lang="fr-FR" dirty="0">
              <a:solidFill>
                <a:srgbClr val="4E98C6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3B9391A-2BEF-4622-B64E-1DEEB1D7E81F}"/>
              </a:ext>
            </a:extLst>
          </p:cNvPr>
          <p:cNvSpPr txBox="1"/>
          <p:nvPr/>
        </p:nvSpPr>
        <p:spPr>
          <a:xfrm>
            <a:off x="343592" y="1305341"/>
            <a:ext cx="545713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Cultured meat, also known as cell-based, clean, or cultivated meat, is produced by extracting cells from an animal via a harmless biopsy and growing them into meat cells. </a:t>
            </a:r>
          </a:p>
          <a:p>
            <a:endParaRPr lang="en-US" dirty="0"/>
          </a:p>
          <a:p>
            <a:r>
              <a:rPr lang="en-US" dirty="0"/>
              <a:t>This process offers a potential alternative to factory farming, and may alleviate the associated ethical, environmental, and social issues. </a:t>
            </a:r>
          </a:p>
          <a:p>
            <a:endParaRPr lang="en-US" dirty="0"/>
          </a:p>
          <a:p>
            <a:r>
              <a:rPr lang="en-US" dirty="0"/>
              <a:t>Despite </a:t>
            </a:r>
            <a:r>
              <a:rPr lang="en-US" b="1" dirty="0"/>
              <a:t>not yet being commercially available</a:t>
            </a:r>
            <a:r>
              <a:rPr lang="en-US" dirty="0"/>
              <a:t>, there has been a huge amount of interest in this new potential field, including from large investors such as Tyson Foods and Cargill.</a:t>
            </a:r>
          </a:p>
          <a:p>
            <a:endParaRPr lang="en-US" dirty="0"/>
          </a:p>
          <a:p>
            <a:endParaRPr lang="fr-FR" dirty="0"/>
          </a:p>
        </p:txBody>
      </p:sp>
      <p:pic>
        <p:nvPicPr>
          <p:cNvPr id="2050" name="Picture 2" descr="Cultured Meat – Can Investors Have Their Meat and Eat It Too? - FAIRR">
            <a:extLst>
              <a:ext uri="{FF2B5EF4-FFF2-40B4-BE49-F238E27FC236}">
                <a16:creationId xmlns:a16="http://schemas.microsoft.com/office/drawing/2014/main" id="{4A449945-C5A5-4329-8DDE-0EB8ECCC9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515767"/>
            <a:ext cx="6477000" cy="334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F676C06-689C-41EF-BBD3-CF3A646F1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009" y="136525"/>
            <a:ext cx="4065757" cy="34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50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AB475C-5ED1-4D31-B315-CEACA0E9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6EB6ACE-C76E-423A-8EF3-2172D9D1DB25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9E77733-EC99-434B-A49B-96A9FAB3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66" y="-255732"/>
            <a:ext cx="10515600" cy="1325563"/>
          </a:xfrm>
        </p:spPr>
        <p:txBody>
          <a:bodyPr/>
          <a:lstStyle/>
          <a:p>
            <a:r>
              <a:rPr lang="fr-FR" dirty="0"/>
              <a:t>process</a:t>
            </a:r>
            <a:endParaRPr lang="fr-FR" dirty="0">
              <a:solidFill>
                <a:srgbClr val="4E98C6"/>
              </a:solidFill>
            </a:endParaRPr>
          </a:p>
        </p:txBody>
      </p:sp>
      <p:pic>
        <p:nvPicPr>
          <p:cNvPr id="2052" name="Picture 4" descr="The ban against lab-grown food using &quot;meat' on the label grows to 7 states  | Food Safety News">
            <a:extLst>
              <a:ext uri="{FF2B5EF4-FFF2-40B4-BE49-F238E27FC236}">
                <a16:creationId xmlns:a16="http://schemas.microsoft.com/office/drawing/2014/main" id="{175F7697-D078-4F4E-8499-9E0A034AF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904875"/>
            <a:ext cx="952500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882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AB475C-5ED1-4D31-B315-CEACA0E9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6EB6ACE-C76E-423A-8EF3-2172D9D1DB25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9E77733-EC99-434B-A49B-96A9FAB3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66" y="-255732"/>
            <a:ext cx="10515600" cy="1325563"/>
          </a:xfrm>
        </p:spPr>
        <p:txBody>
          <a:bodyPr/>
          <a:lstStyle/>
          <a:p>
            <a:r>
              <a:rPr lang="fr-FR" dirty="0"/>
              <a:t>process</a:t>
            </a:r>
            <a:endParaRPr lang="fr-FR" dirty="0">
              <a:solidFill>
                <a:srgbClr val="4E98C6"/>
              </a:solidFill>
            </a:endParaRPr>
          </a:p>
        </p:txBody>
      </p:sp>
      <p:pic>
        <p:nvPicPr>
          <p:cNvPr id="2054" name="Picture 6" descr="Schematic of cultured meat production | Download Scientific Diagram">
            <a:extLst>
              <a:ext uri="{FF2B5EF4-FFF2-40B4-BE49-F238E27FC236}">
                <a16:creationId xmlns:a16="http://schemas.microsoft.com/office/drawing/2014/main" id="{6C066D3A-A644-42DA-9D52-4E447D02A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917739"/>
            <a:ext cx="8867775" cy="54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98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58D0D2-0C8D-4253-A074-ADF92189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start </a:t>
            </a:r>
            <a:r>
              <a:rPr lang="fr-FR" dirty="0" err="1"/>
              <a:t>with</a:t>
            </a:r>
            <a:r>
              <a:rPr lang="fr-FR" dirty="0"/>
              <a:t> a quick questionnaire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DFBE38-63CD-46FD-B31E-DF430FFBC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72"/>
                <a:hlinkClick r:id="rId2"/>
              </a:rPr>
              <a:t>https://toulousebs.eu.qualtrics.com/jfe/form/SV_3jF5YiT7fIUd1u6</a:t>
            </a:r>
            <a:endParaRPr lang="fr-FR" b="0" i="0" dirty="0">
              <a:solidFill>
                <a:srgbClr val="000000"/>
              </a:solidFill>
              <a:effectLst/>
              <a:latin typeface="72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BE1EF8-5989-4A5E-9618-D0EE2E78A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3645024"/>
            <a:ext cx="40100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51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AB475C-5ED1-4D31-B315-CEACA0E9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6EB6ACE-C76E-423A-8EF3-2172D9D1DB25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9E77733-EC99-434B-A49B-96A9FAB3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15" y="-298865"/>
            <a:ext cx="10515600" cy="1325563"/>
          </a:xfrm>
        </p:spPr>
        <p:txBody>
          <a:bodyPr/>
          <a:lstStyle/>
          <a:p>
            <a:r>
              <a:rPr lang="fr-FR" dirty="0"/>
              <a:t>brand: </a:t>
            </a:r>
            <a:r>
              <a:rPr lang="fr-FR" dirty="0" err="1"/>
              <a:t>Mosa</a:t>
            </a:r>
            <a:r>
              <a:rPr lang="fr-FR" dirty="0"/>
              <a:t> </a:t>
            </a:r>
            <a:r>
              <a:rPr lang="fr-FR" dirty="0" err="1"/>
              <a:t>Meat</a:t>
            </a:r>
            <a:r>
              <a:rPr lang="fr-FR" dirty="0"/>
              <a:t> (</a:t>
            </a:r>
            <a:r>
              <a:rPr lang="fr-FR" dirty="0" err="1"/>
              <a:t>Netherlands</a:t>
            </a:r>
            <a:r>
              <a:rPr lang="fr-FR" dirty="0"/>
              <a:t>)</a:t>
            </a:r>
            <a:endParaRPr lang="fr-FR" dirty="0">
              <a:solidFill>
                <a:srgbClr val="4E98C6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3641D74-4533-4BCA-BAEE-193F65E82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1" t="10702" r="1215" b="8098"/>
          <a:stretch/>
        </p:blipFill>
        <p:spPr>
          <a:xfrm>
            <a:off x="781395" y="1474124"/>
            <a:ext cx="10202489" cy="477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76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0F02A7F-5129-29DE-143C-94DD42CF3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390" y="1342734"/>
            <a:ext cx="5687219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65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C3B3F5-8115-4F6F-B59F-28B28078B79E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B04BDD-4639-4C05-BD0C-A82B1F59B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75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 err="1"/>
              <a:t>Your</a:t>
            </a:r>
            <a:r>
              <a:rPr lang="fr-FR" b="1" dirty="0"/>
              <a:t> job:</a:t>
            </a:r>
            <a:br>
              <a:rPr lang="fr-FR" b="1" dirty="0"/>
            </a:br>
            <a:br>
              <a:rPr lang="fr-FR" b="1" dirty="0"/>
            </a:br>
            <a:r>
              <a:rPr lang="fr-FR" b="1" dirty="0"/>
              <a:t>R class: </a:t>
            </a:r>
            <a:br>
              <a:rPr lang="fr-FR" b="1" dirty="0"/>
            </a:br>
            <a:r>
              <a:rPr lang="fr-FR" b="1" dirty="0" err="1"/>
              <a:t>What</a:t>
            </a:r>
            <a:r>
              <a:rPr lang="fr-FR" b="1" dirty="0"/>
              <a:t> are the drivers and </a:t>
            </a:r>
            <a:r>
              <a:rPr lang="fr-FR" b="1" dirty="0" err="1"/>
              <a:t>barriers</a:t>
            </a:r>
            <a:r>
              <a:rPr lang="fr-FR" b="1" dirty="0"/>
              <a:t> to </a:t>
            </a:r>
            <a:r>
              <a:rPr lang="fr-FR" b="1" dirty="0" err="1"/>
              <a:t>eating</a:t>
            </a:r>
            <a:r>
              <a:rPr lang="fr-FR" b="1" dirty="0"/>
              <a:t> alternatives to </a:t>
            </a:r>
            <a:r>
              <a:rPr lang="fr-FR" b="1" dirty="0" err="1"/>
              <a:t>meat</a:t>
            </a:r>
            <a:r>
              <a:rPr lang="fr-FR" b="1" dirty="0"/>
              <a:t>?</a:t>
            </a:r>
            <a:br>
              <a:rPr lang="fr-FR" b="1" dirty="0"/>
            </a:br>
            <a:br>
              <a:rPr lang="fr-FR" b="1" dirty="0"/>
            </a:br>
            <a:r>
              <a:rPr lang="fr-FR" b="1" dirty="0"/>
              <a:t>Consumer </a:t>
            </a:r>
            <a:r>
              <a:rPr lang="fr-FR" dirty="0" err="1"/>
              <a:t>bheavior</a:t>
            </a:r>
            <a:r>
              <a:rPr lang="fr-FR" dirty="0"/>
              <a:t> class: </a:t>
            </a:r>
            <a:br>
              <a:rPr lang="fr-FR" dirty="0"/>
            </a:br>
            <a:r>
              <a:rPr lang="fr-FR" b="1" dirty="0" err="1"/>
              <a:t>Make</a:t>
            </a:r>
            <a:r>
              <a:rPr lang="fr-FR" b="1" dirty="0"/>
              <a:t> </a:t>
            </a:r>
            <a:r>
              <a:rPr lang="fr-FR" b="1" dirty="0" err="1"/>
              <a:t>recommendations</a:t>
            </a:r>
            <a:br>
              <a:rPr lang="fr-FR" b="1" dirty="0"/>
            </a:br>
            <a:r>
              <a:rPr lang="fr-FR" b="1" dirty="0"/>
              <a:t>Launch the </a:t>
            </a:r>
            <a:r>
              <a:rPr lang="fr-FR" b="1" dirty="0" err="1"/>
              <a:t>product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2431DD-9C6A-4D7C-AE5F-80B55023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B6ACE-C76E-423A-8EF3-2172D9D1DB2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394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CF01E-45CD-4377-871D-C75D8F30D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Course </a:t>
            </a:r>
            <a:r>
              <a:rPr lang="fr-FR" dirty="0" err="1"/>
              <a:t>organization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01AF3C-4DDA-40A5-A217-8AA8A6D2C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8 groups</a:t>
            </a:r>
          </a:p>
          <a:p>
            <a:endParaRPr lang="en-US" dirty="0"/>
          </a:p>
          <a:p>
            <a:r>
              <a:rPr lang="en-US" b="1" dirty="0"/>
              <a:t>Assignment: R -&gt; </a:t>
            </a:r>
            <a:r>
              <a:rPr lang="en-US" dirty="0"/>
              <a:t>R code</a:t>
            </a:r>
          </a:p>
          <a:p>
            <a:endParaRPr lang="en-US" b="1" dirty="0"/>
          </a:p>
          <a:p>
            <a:r>
              <a:rPr lang="en-US" b="1" dirty="0"/>
              <a:t>Assignment Consumer behavior -&gt; </a:t>
            </a:r>
            <a:r>
              <a:rPr lang="en-US" dirty="0"/>
              <a:t>Group presentation (Selling your product / concept )</a:t>
            </a:r>
          </a:p>
          <a:p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8797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FEFB53-1196-4D22-B3A4-3F54C688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DEC820-8220-4354-AF2D-510D3734C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All the groups </a:t>
            </a:r>
            <a:r>
              <a:rPr lang="fr-FR" b="1" dirty="0" err="1"/>
              <a:t>will</a:t>
            </a:r>
            <a:r>
              <a:rPr lang="fr-FR" b="1" dirty="0"/>
              <a:t> </a:t>
            </a:r>
            <a:r>
              <a:rPr lang="fr-FR" b="1" dirty="0" err="1"/>
              <a:t>send</a:t>
            </a:r>
            <a:r>
              <a:rPr lang="fr-FR" b="1" dirty="0"/>
              <a:t> </a:t>
            </a:r>
            <a:r>
              <a:rPr lang="fr-FR" b="1" dirty="0" err="1"/>
              <a:t>their</a:t>
            </a:r>
            <a:r>
              <a:rPr lang="fr-FR" b="1"/>
              <a:t> code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 err="1"/>
              <a:t>before</a:t>
            </a:r>
            <a:r>
              <a:rPr lang="fr-FR" b="1" dirty="0"/>
              <a:t> </a:t>
            </a:r>
            <a:r>
              <a:rPr lang="fr-FR" b="1" dirty="0" err="1">
                <a:highlight>
                  <a:srgbClr val="FFFF00"/>
                </a:highlight>
              </a:rPr>
              <a:t>November</a:t>
            </a:r>
            <a:r>
              <a:rPr lang="fr-FR" b="1" dirty="0">
                <a:highlight>
                  <a:srgbClr val="FFFF00"/>
                </a:highlight>
              </a:rPr>
              <a:t> 7th </a:t>
            </a:r>
            <a:r>
              <a:rPr lang="fr-FR" b="1" dirty="0" err="1">
                <a:highlight>
                  <a:srgbClr val="FFFF00"/>
                </a:highlight>
              </a:rPr>
              <a:t>Noon</a:t>
            </a:r>
            <a:endParaRPr lang="fr-FR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fr-FR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fr-FR" b="1" dirty="0">
                <a:highlight>
                  <a:srgbClr val="FFFF00"/>
                </a:highlight>
              </a:rPr>
              <a:t>Campus</a:t>
            </a:r>
          </a:p>
          <a:p>
            <a:pPr marL="0" indent="0">
              <a:buNone/>
            </a:pPr>
            <a:r>
              <a:rPr lang="fr-FR" b="1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7822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01C3EF-C578-4743-86D6-F73CB6BA8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fr-FR" dirty="0"/>
              <a:t>Challenge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8FC93D0-0871-47CD-BD35-66845169A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03" r="23107" b="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9D0141-AE21-4F13-9D4D-774CE8D53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endParaRPr lang="fr-FR" sz="2000" dirty="0"/>
          </a:p>
          <a:p>
            <a:pPr marL="0" indent="0">
              <a:buNone/>
            </a:pPr>
            <a:r>
              <a:rPr lang="fr-FR" sz="2000" dirty="0"/>
              <a:t>The class (and I) </a:t>
            </a:r>
            <a:r>
              <a:rPr lang="fr-FR" sz="2000" dirty="0" err="1"/>
              <a:t>will</a:t>
            </a:r>
            <a:r>
              <a:rPr lang="fr-FR" sz="2000" dirty="0"/>
              <a:t> vote for the best </a:t>
            </a:r>
            <a:r>
              <a:rPr lang="fr-FR" sz="2000" dirty="0" err="1"/>
              <a:t>creative</a:t>
            </a:r>
            <a:r>
              <a:rPr lang="fr-FR" sz="2000" dirty="0"/>
              <a:t> </a:t>
            </a:r>
            <a:r>
              <a:rPr lang="fr-FR" sz="2000" dirty="0" err="1"/>
              <a:t>idea</a:t>
            </a:r>
            <a:r>
              <a:rPr lang="fr-FR" sz="2000" dirty="0"/>
              <a:t>!!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sz="2000" dirty="0"/>
              <a:t>The winner-group </a:t>
            </a:r>
            <a:r>
              <a:rPr lang="fr-FR" sz="2000" dirty="0" err="1"/>
              <a:t>willl</a:t>
            </a:r>
            <a:r>
              <a:rPr lang="fr-FR" sz="2000" dirty="0"/>
              <a:t> </a:t>
            </a:r>
            <a:r>
              <a:rPr lang="fr-FR" sz="2000" dirty="0" err="1"/>
              <a:t>get</a:t>
            </a:r>
            <a:r>
              <a:rPr lang="fr-FR" sz="2000" dirty="0"/>
              <a:t> a 2 point-bonus</a:t>
            </a:r>
          </a:p>
        </p:txBody>
      </p:sp>
    </p:spTree>
    <p:extLst>
      <p:ext uri="{BB962C8B-B14F-4D97-AF65-F5344CB8AC3E}">
        <p14:creationId xmlns:p14="http://schemas.microsoft.com/office/powerpoint/2010/main" val="4124683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9F8D9D-781A-4A27-AC0C-017DAA804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51" y="31588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Understanding</a:t>
            </a:r>
            <a:r>
              <a:rPr lang="fr-FR" dirty="0"/>
              <a:t> how variables are </a:t>
            </a:r>
            <a:r>
              <a:rPr lang="fr-FR" dirty="0" err="1"/>
              <a:t>measured</a:t>
            </a:r>
            <a:br>
              <a:rPr lang="fr-FR" dirty="0"/>
            </a:br>
            <a:br>
              <a:rPr lang="fr-FR" dirty="0"/>
            </a:br>
            <a:r>
              <a:rPr lang="fr-FR" sz="2800" cap="none" dirty="0" err="1">
                <a:solidFill>
                  <a:srgbClr val="EA4D5E"/>
                </a:solidFill>
              </a:rPr>
              <a:t>What</a:t>
            </a:r>
            <a:r>
              <a:rPr lang="fr-FR" sz="2800" cap="none" dirty="0">
                <a:solidFill>
                  <a:srgbClr val="EA4D5E"/>
                </a:solidFill>
              </a:rPr>
              <a:t> concept </a:t>
            </a:r>
            <a:r>
              <a:rPr lang="fr-FR" sz="2800" cap="none" dirty="0" err="1">
                <a:solidFill>
                  <a:srgbClr val="EA4D5E"/>
                </a:solidFill>
              </a:rPr>
              <a:t>is</a:t>
            </a:r>
            <a:r>
              <a:rPr lang="fr-FR" sz="2800" cap="none" dirty="0">
                <a:solidFill>
                  <a:srgbClr val="EA4D5E"/>
                </a:solidFill>
              </a:rPr>
              <a:t> </a:t>
            </a:r>
            <a:r>
              <a:rPr lang="fr-FR" sz="2800" cap="none" dirty="0" err="1">
                <a:solidFill>
                  <a:srgbClr val="EA4D5E"/>
                </a:solidFill>
              </a:rPr>
              <a:t>this</a:t>
            </a:r>
            <a:r>
              <a:rPr lang="fr-FR" sz="2800" cap="none" dirty="0">
                <a:solidFill>
                  <a:srgbClr val="EA4D5E"/>
                </a:solidFill>
              </a:rPr>
              <a:t> ?</a:t>
            </a:r>
            <a:endParaRPr lang="fr-FR" cap="none" dirty="0">
              <a:solidFill>
                <a:srgbClr val="EA4D5E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BCEE44-6CC4-0656-E48D-BC39BA2A7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010" y="1641446"/>
            <a:ext cx="6173061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15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9F8D9D-781A-4A27-AC0C-017DAA804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51" y="31588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Understanding</a:t>
            </a:r>
            <a:r>
              <a:rPr lang="fr-FR" dirty="0"/>
              <a:t> how variables are </a:t>
            </a:r>
            <a:r>
              <a:rPr lang="fr-FR" dirty="0" err="1"/>
              <a:t>measured</a:t>
            </a:r>
            <a:br>
              <a:rPr lang="fr-FR" dirty="0"/>
            </a:br>
            <a:br>
              <a:rPr lang="fr-FR" dirty="0"/>
            </a:br>
            <a:r>
              <a:rPr lang="fr-FR" sz="2800" cap="none" dirty="0">
                <a:solidFill>
                  <a:srgbClr val="EA4D5E"/>
                </a:solidFill>
              </a:rPr>
              <a:t>EMOTIONS!</a:t>
            </a:r>
            <a:endParaRPr lang="fr-FR" cap="none" dirty="0">
              <a:solidFill>
                <a:srgbClr val="EA4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308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5E64EF21-F0BA-417B-9B32-971643C44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51" y="31588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Understanding</a:t>
            </a:r>
            <a:r>
              <a:rPr lang="fr-FR" dirty="0"/>
              <a:t> how variables are </a:t>
            </a:r>
            <a:r>
              <a:rPr lang="fr-FR" dirty="0" err="1"/>
              <a:t>measured</a:t>
            </a:r>
            <a:br>
              <a:rPr lang="fr-FR" dirty="0"/>
            </a:br>
            <a:br>
              <a:rPr lang="fr-FR" dirty="0"/>
            </a:br>
            <a:r>
              <a:rPr lang="fr-FR" sz="2800" cap="none" dirty="0" err="1">
                <a:solidFill>
                  <a:srgbClr val="EA4D5E"/>
                </a:solidFill>
              </a:rPr>
              <a:t>What</a:t>
            </a:r>
            <a:r>
              <a:rPr lang="fr-FR" sz="2800" cap="none" dirty="0">
                <a:solidFill>
                  <a:srgbClr val="EA4D5E"/>
                </a:solidFill>
              </a:rPr>
              <a:t> concept </a:t>
            </a:r>
            <a:r>
              <a:rPr lang="fr-FR" sz="2800" cap="none" dirty="0" err="1">
                <a:solidFill>
                  <a:srgbClr val="EA4D5E"/>
                </a:solidFill>
              </a:rPr>
              <a:t>is</a:t>
            </a:r>
            <a:r>
              <a:rPr lang="fr-FR" sz="2800" cap="none" dirty="0">
                <a:solidFill>
                  <a:srgbClr val="EA4D5E"/>
                </a:solidFill>
              </a:rPr>
              <a:t> </a:t>
            </a:r>
            <a:r>
              <a:rPr lang="fr-FR" sz="2800" cap="none" dirty="0" err="1">
                <a:solidFill>
                  <a:srgbClr val="EA4D5E"/>
                </a:solidFill>
              </a:rPr>
              <a:t>this</a:t>
            </a:r>
            <a:r>
              <a:rPr lang="fr-FR" sz="2800" cap="none" dirty="0">
                <a:solidFill>
                  <a:srgbClr val="EA4D5E"/>
                </a:solidFill>
              </a:rPr>
              <a:t> ?</a:t>
            </a:r>
            <a:endParaRPr lang="fr-FR" cap="none" dirty="0">
              <a:solidFill>
                <a:srgbClr val="EA4D5E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8F4E131-7027-E466-5A60-1F7908815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35" y="3429000"/>
            <a:ext cx="701137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11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9E940EE3-7AEF-4039-AE24-00A828374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40" y="178723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 err="1"/>
              <a:t>Understanding</a:t>
            </a:r>
            <a:r>
              <a:rPr lang="fr-FR" dirty="0"/>
              <a:t> how variables are </a:t>
            </a:r>
            <a:r>
              <a:rPr lang="fr-FR" dirty="0" err="1"/>
              <a:t>measured</a:t>
            </a:r>
            <a:br>
              <a:rPr lang="fr-FR" dirty="0"/>
            </a:br>
            <a:br>
              <a:rPr lang="fr-FR" sz="1600" dirty="0"/>
            </a:br>
            <a:r>
              <a:rPr lang="fr-FR" sz="2800" cap="none" dirty="0" err="1">
                <a:solidFill>
                  <a:srgbClr val="EA4D5E"/>
                </a:solidFill>
              </a:rPr>
              <a:t>What</a:t>
            </a:r>
            <a:r>
              <a:rPr lang="fr-FR" sz="2800" cap="none" dirty="0">
                <a:solidFill>
                  <a:srgbClr val="EA4D5E"/>
                </a:solidFill>
              </a:rPr>
              <a:t> concept </a:t>
            </a:r>
            <a:r>
              <a:rPr lang="fr-FR" sz="2800" cap="none" dirty="0" err="1">
                <a:solidFill>
                  <a:srgbClr val="EA4D5E"/>
                </a:solidFill>
              </a:rPr>
              <a:t>is</a:t>
            </a:r>
            <a:r>
              <a:rPr lang="fr-FR" sz="2800" cap="none" dirty="0">
                <a:solidFill>
                  <a:srgbClr val="EA4D5E"/>
                </a:solidFill>
              </a:rPr>
              <a:t> </a:t>
            </a:r>
            <a:r>
              <a:rPr lang="fr-FR" sz="2800" cap="none" dirty="0" err="1">
                <a:solidFill>
                  <a:srgbClr val="EA4D5E"/>
                </a:solidFill>
              </a:rPr>
              <a:t>this</a:t>
            </a:r>
            <a:r>
              <a:rPr lang="fr-FR" sz="2800" cap="none" dirty="0">
                <a:solidFill>
                  <a:srgbClr val="EA4D5E"/>
                </a:solidFill>
              </a:rPr>
              <a:t> ?</a:t>
            </a:r>
            <a:endParaRPr lang="fr-FR" cap="none" dirty="0">
              <a:solidFill>
                <a:srgbClr val="EA4D5E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66424A4-C582-2638-9EE5-5833A8889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553" y="2211773"/>
            <a:ext cx="6971286" cy="342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6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82BDBED-4EEF-128D-4622-0AC5652A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16" y="476250"/>
            <a:ext cx="6497484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16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5E64EF21-F0BA-417B-9B32-971643C44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51" y="73601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Understanding</a:t>
            </a:r>
            <a:r>
              <a:rPr lang="fr-FR" dirty="0"/>
              <a:t> how variables are </a:t>
            </a:r>
            <a:r>
              <a:rPr lang="fr-FR" dirty="0" err="1"/>
              <a:t>measured</a:t>
            </a:r>
            <a:br>
              <a:rPr lang="fr-FR" dirty="0"/>
            </a:br>
            <a:br>
              <a:rPr lang="fr-FR" dirty="0"/>
            </a:br>
            <a:r>
              <a:rPr lang="fr-FR" sz="2800" cap="none" dirty="0">
                <a:solidFill>
                  <a:srgbClr val="EA4D5E"/>
                </a:solidFill>
              </a:rPr>
              <a:t>BELIEFS alternatives to </a:t>
            </a:r>
            <a:r>
              <a:rPr lang="fr-FR" sz="2800" cap="none" dirty="0" err="1">
                <a:solidFill>
                  <a:srgbClr val="EA4D5E"/>
                </a:solidFill>
              </a:rPr>
              <a:t>meat</a:t>
            </a:r>
            <a:endParaRPr lang="fr-FR" cap="none" dirty="0">
              <a:solidFill>
                <a:srgbClr val="EA4D5E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F1E608-8D93-3AE6-E383-35B575051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51" y="2789452"/>
            <a:ext cx="10515600" cy="4351338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br>
              <a:rPr lang="fr-FR" dirty="0"/>
            </a:br>
            <a:r>
              <a:rPr lang="fr-FR" sz="2800" cap="none" dirty="0">
                <a:solidFill>
                  <a:srgbClr val="EA4D5E"/>
                </a:solidFill>
              </a:rPr>
              <a:t>BELIEFS </a:t>
            </a:r>
            <a:r>
              <a:rPr lang="fr-FR" sz="2800" cap="none" dirty="0" err="1">
                <a:solidFill>
                  <a:srgbClr val="EA4D5E"/>
                </a:solidFill>
              </a:rPr>
              <a:t>Meat</a:t>
            </a:r>
            <a:endParaRPr lang="fr-FR" cap="none" dirty="0">
              <a:solidFill>
                <a:srgbClr val="EA4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597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49BA689-DD9A-4372-8016-A89DECB5E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51" y="31588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Understanding</a:t>
            </a:r>
            <a:r>
              <a:rPr lang="fr-FR" dirty="0"/>
              <a:t> how variables are </a:t>
            </a:r>
            <a:r>
              <a:rPr lang="fr-FR" dirty="0" err="1"/>
              <a:t>measured</a:t>
            </a:r>
            <a:br>
              <a:rPr lang="fr-FR" dirty="0"/>
            </a:br>
            <a:br>
              <a:rPr lang="fr-FR" dirty="0"/>
            </a:br>
            <a:r>
              <a:rPr lang="fr-FR" sz="2800" cap="none" dirty="0" err="1">
                <a:solidFill>
                  <a:srgbClr val="EA4D5E"/>
                </a:solidFill>
              </a:rPr>
              <a:t>What</a:t>
            </a:r>
            <a:r>
              <a:rPr lang="fr-FR" sz="2800" cap="none" dirty="0">
                <a:solidFill>
                  <a:srgbClr val="EA4D5E"/>
                </a:solidFill>
              </a:rPr>
              <a:t> concept </a:t>
            </a:r>
            <a:r>
              <a:rPr lang="fr-FR" sz="2800" cap="none" dirty="0" err="1">
                <a:solidFill>
                  <a:srgbClr val="EA4D5E"/>
                </a:solidFill>
              </a:rPr>
              <a:t>is</a:t>
            </a:r>
            <a:r>
              <a:rPr lang="fr-FR" sz="2800" cap="none" dirty="0">
                <a:solidFill>
                  <a:srgbClr val="EA4D5E"/>
                </a:solidFill>
              </a:rPr>
              <a:t> </a:t>
            </a:r>
            <a:r>
              <a:rPr lang="fr-FR" sz="2800" cap="none" dirty="0" err="1">
                <a:solidFill>
                  <a:srgbClr val="EA4D5E"/>
                </a:solidFill>
              </a:rPr>
              <a:t>this</a:t>
            </a:r>
            <a:r>
              <a:rPr lang="fr-FR" sz="2800" cap="none" dirty="0">
                <a:solidFill>
                  <a:srgbClr val="EA4D5E"/>
                </a:solidFill>
              </a:rPr>
              <a:t> ?</a:t>
            </a:r>
            <a:endParaRPr lang="fr-FR" cap="none" dirty="0">
              <a:solidFill>
                <a:srgbClr val="EA4D5E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FCAE9B2-CCF9-3552-CBE6-9CB7C8FF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180" y="2314768"/>
            <a:ext cx="6868484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87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49BA689-DD9A-4372-8016-A89DECB5E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486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Understanding</a:t>
            </a:r>
            <a:r>
              <a:rPr lang="fr-FR" dirty="0"/>
              <a:t> how variables are </a:t>
            </a:r>
            <a:r>
              <a:rPr lang="fr-FR" dirty="0" err="1"/>
              <a:t>measured</a:t>
            </a:r>
            <a:br>
              <a:rPr lang="fr-FR" dirty="0"/>
            </a:br>
            <a:br>
              <a:rPr lang="fr-FR" dirty="0"/>
            </a:br>
            <a:r>
              <a:rPr lang="fr-FR" sz="2800" cap="none" dirty="0">
                <a:solidFill>
                  <a:srgbClr val="EA4D5E"/>
                </a:solidFill>
              </a:rPr>
              <a:t>ATTITUDES!</a:t>
            </a:r>
            <a:endParaRPr lang="fr-FR" cap="none" dirty="0">
              <a:solidFill>
                <a:srgbClr val="EA4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297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707C2A92-77B7-4145-B1D9-2DC73EEC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51" y="31588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Understanding</a:t>
            </a:r>
            <a:r>
              <a:rPr lang="fr-FR" dirty="0"/>
              <a:t> how variables are </a:t>
            </a:r>
            <a:r>
              <a:rPr lang="fr-FR" dirty="0" err="1"/>
              <a:t>measured</a:t>
            </a:r>
            <a:br>
              <a:rPr lang="fr-FR" dirty="0"/>
            </a:br>
            <a:br>
              <a:rPr lang="fr-FR" dirty="0"/>
            </a:br>
            <a:r>
              <a:rPr lang="fr-FR" sz="2800" cap="none" dirty="0" err="1">
                <a:solidFill>
                  <a:srgbClr val="EA4D5E"/>
                </a:solidFill>
              </a:rPr>
              <a:t>What</a:t>
            </a:r>
            <a:r>
              <a:rPr lang="fr-FR" sz="2800" cap="none" dirty="0">
                <a:solidFill>
                  <a:srgbClr val="EA4D5E"/>
                </a:solidFill>
              </a:rPr>
              <a:t> concept </a:t>
            </a:r>
            <a:r>
              <a:rPr lang="fr-FR" sz="2800" cap="none" dirty="0" err="1">
                <a:solidFill>
                  <a:srgbClr val="EA4D5E"/>
                </a:solidFill>
              </a:rPr>
              <a:t>is</a:t>
            </a:r>
            <a:r>
              <a:rPr lang="fr-FR" sz="2800" cap="none" dirty="0">
                <a:solidFill>
                  <a:srgbClr val="EA4D5E"/>
                </a:solidFill>
              </a:rPr>
              <a:t> </a:t>
            </a:r>
            <a:r>
              <a:rPr lang="fr-FR" sz="2800" cap="none" dirty="0" err="1">
                <a:solidFill>
                  <a:srgbClr val="EA4D5E"/>
                </a:solidFill>
              </a:rPr>
              <a:t>this</a:t>
            </a:r>
            <a:r>
              <a:rPr lang="fr-FR" sz="2800" cap="none" dirty="0">
                <a:solidFill>
                  <a:srgbClr val="EA4D5E"/>
                </a:solidFill>
              </a:rPr>
              <a:t> ?</a:t>
            </a:r>
            <a:endParaRPr lang="fr-FR" cap="none" dirty="0">
              <a:solidFill>
                <a:srgbClr val="EA4D5E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40971B-345A-4B17-92DD-0BD51CD01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2683954"/>
            <a:ext cx="663985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37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707C2A92-77B7-4145-B1D9-2DC73EEC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59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Understanding</a:t>
            </a:r>
            <a:r>
              <a:rPr lang="fr-FR" dirty="0"/>
              <a:t> how variables are </a:t>
            </a:r>
            <a:r>
              <a:rPr lang="fr-FR" dirty="0" err="1"/>
              <a:t>measured</a:t>
            </a:r>
            <a:br>
              <a:rPr lang="fr-FR" dirty="0"/>
            </a:br>
            <a:br>
              <a:rPr lang="fr-FR" dirty="0"/>
            </a:br>
            <a:r>
              <a:rPr lang="fr-FR" sz="2800" cap="none" dirty="0">
                <a:solidFill>
                  <a:srgbClr val="EA4D5E"/>
                </a:solidFill>
              </a:rPr>
              <a:t>MOTIVATIONS!</a:t>
            </a:r>
            <a:endParaRPr lang="fr-FR" cap="none" dirty="0">
              <a:solidFill>
                <a:srgbClr val="EA4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801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B7A57CA-9DD8-455A-A9EE-21FF4602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51" y="31588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Understanding</a:t>
            </a:r>
            <a:r>
              <a:rPr lang="fr-FR" dirty="0"/>
              <a:t> how variables are </a:t>
            </a:r>
            <a:r>
              <a:rPr lang="fr-FR" dirty="0" err="1"/>
              <a:t>measured</a:t>
            </a:r>
            <a:br>
              <a:rPr lang="fr-FR" dirty="0"/>
            </a:br>
            <a:br>
              <a:rPr lang="fr-FR" dirty="0"/>
            </a:br>
            <a:r>
              <a:rPr lang="fr-FR" sz="2800" cap="none" dirty="0" err="1">
                <a:solidFill>
                  <a:srgbClr val="EA4D5E"/>
                </a:solidFill>
              </a:rPr>
              <a:t>What</a:t>
            </a:r>
            <a:r>
              <a:rPr lang="fr-FR" sz="2800" cap="none" dirty="0">
                <a:solidFill>
                  <a:srgbClr val="EA4D5E"/>
                </a:solidFill>
              </a:rPr>
              <a:t> concept </a:t>
            </a:r>
            <a:r>
              <a:rPr lang="fr-FR" sz="2800" cap="none" dirty="0" err="1">
                <a:solidFill>
                  <a:srgbClr val="EA4D5E"/>
                </a:solidFill>
              </a:rPr>
              <a:t>is</a:t>
            </a:r>
            <a:r>
              <a:rPr lang="fr-FR" sz="2800" cap="none" dirty="0">
                <a:solidFill>
                  <a:srgbClr val="EA4D5E"/>
                </a:solidFill>
              </a:rPr>
              <a:t> </a:t>
            </a:r>
            <a:r>
              <a:rPr lang="fr-FR" sz="2800" cap="none" dirty="0" err="1">
                <a:solidFill>
                  <a:srgbClr val="EA4D5E"/>
                </a:solidFill>
              </a:rPr>
              <a:t>this</a:t>
            </a:r>
            <a:r>
              <a:rPr lang="fr-FR" sz="2800" cap="none" dirty="0">
                <a:solidFill>
                  <a:srgbClr val="EA4D5E"/>
                </a:solidFill>
              </a:rPr>
              <a:t> ?</a:t>
            </a:r>
            <a:endParaRPr lang="fr-FR" cap="none" dirty="0">
              <a:solidFill>
                <a:srgbClr val="EA4D5E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661834E-41EA-CC2F-19BB-258E0F445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90" y="2252498"/>
            <a:ext cx="6773220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58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B7A57CA-9DD8-455A-A9EE-21FF4602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51" y="31588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Understanding</a:t>
            </a:r>
            <a:r>
              <a:rPr lang="fr-FR" dirty="0"/>
              <a:t> how variables are </a:t>
            </a:r>
            <a:r>
              <a:rPr lang="fr-FR" dirty="0" err="1"/>
              <a:t>measured</a:t>
            </a:r>
            <a:br>
              <a:rPr lang="fr-FR" dirty="0"/>
            </a:br>
            <a:br>
              <a:rPr lang="fr-FR" dirty="0"/>
            </a:br>
            <a:r>
              <a:rPr lang="fr-FR" sz="2800" cap="none" dirty="0">
                <a:solidFill>
                  <a:srgbClr val="EA4D5E"/>
                </a:solidFill>
              </a:rPr>
              <a:t>PURCHASE INTENTIONS!</a:t>
            </a:r>
            <a:endParaRPr lang="fr-FR" cap="none" dirty="0">
              <a:solidFill>
                <a:srgbClr val="EA4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356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5F8DEC0-5FDE-4FCD-A781-4AE6E561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51" y="31588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Understanding</a:t>
            </a:r>
            <a:r>
              <a:rPr lang="fr-FR" dirty="0"/>
              <a:t> how variables are </a:t>
            </a:r>
            <a:r>
              <a:rPr lang="fr-FR" dirty="0" err="1"/>
              <a:t>measured</a:t>
            </a:r>
            <a:br>
              <a:rPr lang="fr-FR" dirty="0"/>
            </a:br>
            <a:br>
              <a:rPr lang="fr-FR" dirty="0"/>
            </a:br>
            <a:r>
              <a:rPr lang="fr-FR" sz="2800" cap="none" dirty="0" err="1">
                <a:solidFill>
                  <a:srgbClr val="EA4D5E"/>
                </a:solidFill>
              </a:rPr>
              <a:t>What</a:t>
            </a:r>
            <a:r>
              <a:rPr lang="fr-FR" sz="2800" cap="none" dirty="0">
                <a:solidFill>
                  <a:srgbClr val="EA4D5E"/>
                </a:solidFill>
              </a:rPr>
              <a:t> concept </a:t>
            </a:r>
            <a:r>
              <a:rPr lang="fr-FR" sz="2800" cap="none" dirty="0" err="1">
                <a:solidFill>
                  <a:srgbClr val="EA4D5E"/>
                </a:solidFill>
              </a:rPr>
              <a:t>is</a:t>
            </a:r>
            <a:r>
              <a:rPr lang="fr-FR" sz="2800" cap="none" dirty="0">
                <a:solidFill>
                  <a:srgbClr val="EA4D5E"/>
                </a:solidFill>
              </a:rPr>
              <a:t> </a:t>
            </a:r>
            <a:r>
              <a:rPr lang="fr-FR" sz="2800" cap="none" dirty="0" err="1">
                <a:solidFill>
                  <a:srgbClr val="EA4D5E"/>
                </a:solidFill>
              </a:rPr>
              <a:t>this</a:t>
            </a:r>
            <a:r>
              <a:rPr lang="fr-FR" sz="2800" cap="none" dirty="0">
                <a:solidFill>
                  <a:srgbClr val="EA4D5E"/>
                </a:solidFill>
              </a:rPr>
              <a:t> ?</a:t>
            </a:r>
            <a:endParaRPr lang="fr-FR" cap="none" dirty="0">
              <a:solidFill>
                <a:srgbClr val="EA4D5E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043D138-404A-866B-4E06-D4BC9A3B1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26" y="2333472"/>
            <a:ext cx="7506748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96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5F8DEC0-5FDE-4FCD-A781-4AE6E561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51" y="31588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Understanding</a:t>
            </a:r>
            <a:r>
              <a:rPr lang="fr-FR" dirty="0"/>
              <a:t> how variables are </a:t>
            </a:r>
            <a:r>
              <a:rPr lang="fr-FR" dirty="0" err="1"/>
              <a:t>measured</a:t>
            </a:r>
            <a:br>
              <a:rPr lang="fr-FR" dirty="0"/>
            </a:br>
            <a:br>
              <a:rPr lang="fr-FR" dirty="0"/>
            </a:br>
            <a:r>
              <a:rPr lang="fr-FR" sz="2800" cap="none" dirty="0">
                <a:solidFill>
                  <a:srgbClr val="EA4D5E"/>
                </a:solidFill>
              </a:rPr>
              <a:t>LIKING</a:t>
            </a:r>
            <a:endParaRPr lang="fr-FR" cap="none" dirty="0">
              <a:solidFill>
                <a:srgbClr val="EA4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9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3A926C0B-314D-4068-BD90-73E4CD3D6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88913"/>
            <a:ext cx="10515600" cy="1325562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Understanding</a:t>
            </a:r>
            <a:r>
              <a:rPr lang="fr-FR" dirty="0"/>
              <a:t> how variables are </a:t>
            </a:r>
            <a:r>
              <a:rPr lang="fr-FR" dirty="0" err="1"/>
              <a:t>measured</a:t>
            </a:r>
            <a:br>
              <a:rPr lang="fr-FR" dirty="0"/>
            </a:br>
            <a:br>
              <a:rPr lang="fr-FR" dirty="0"/>
            </a:br>
            <a:r>
              <a:rPr lang="fr-FR" sz="2800" cap="none" dirty="0" err="1">
                <a:solidFill>
                  <a:srgbClr val="EA4D5E"/>
                </a:solidFill>
              </a:rPr>
              <a:t>What</a:t>
            </a:r>
            <a:r>
              <a:rPr lang="fr-FR" sz="2800" cap="none" dirty="0">
                <a:solidFill>
                  <a:srgbClr val="EA4D5E"/>
                </a:solidFill>
              </a:rPr>
              <a:t> concept </a:t>
            </a:r>
            <a:r>
              <a:rPr lang="fr-FR" sz="2800" cap="none" dirty="0" err="1">
                <a:solidFill>
                  <a:srgbClr val="EA4D5E"/>
                </a:solidFill>
              </a:rPr>
              <a:t>is</a:t>
            </a:r>
            <a:r>
              <a:rPr lang="fr-FR" sz="2800" cap="none" dirty="0">
                <a:solidFill>
                  <a:srgbClr val="EA4D5E"/>
                </a:solidFill>
              </a:rPr>
              <a:t> </a:t>
            </a:r>
            <a:r>
              <a:rPr lang="fr-FR" sz="2800" cap="none" dirty="0" err="1">
                <a:solidFill>
                  <a:srgbClr val="EA4D5E"/>
                </a:solidFill>
              </a:rPr>
              <a:t>this</a:t>
            </a:r>
            <a:r>
              <a:rPr lang="fr-FR" sz="2800" cap="none" dirty="0">
                <a:solidFill>
                  <a:srgbClr val="EA4D5E"/>
                </a:solidFill>
              </a:rPr>
              <a:t> ?</a:t>
            </a:r>
            <a:endParaRPr lang="fr-FR" cap="none" dirty="0">
              <a:solidFill>
                <a:srgbClr val="EA4D5E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6489BF1-3E18-911B-00CA-5198CB662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88" y="573579"/>
            <a:ext cx="5849369" cy="587189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4472229-BD5B-9A78-3619-ACE348061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9068"/>
            <a:ext cx="6192114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43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C229E0-C90D-458A-80F3-DA587C3A2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400" dirty="0"/>
              <a:t>Can </a:t>
            </a:r>
            <a:r>
              <a:rPr lang="fr-FR" sz="4400" dirty="0" err="1"/>
              <a:t>you</a:t>
            </a:r>
            <a:r>
              <a:rPr lang="fr-FR" sz="4400" dirty="0"/>
              <a:t> </a:t>
            </a:r>
            <a:r>
              <a:rPr lang="fr-FR" sz="4400" dirty="0" err="1"/>
              <a:t>guess</a:t>
            </a:r>
            <a:r>
              <a:rPr lang="fr-FR" sz="4400" dirty="0"/>
              <a:t> the </a:t>
            </a:r>
            <a:r>
              <a:rPr lang="fr-FR" sz="4400" dirty="0" err="1"/>
              <a:t>purpose</a:t>
            </a:r>
            <a:r>
              <a:rPr lang="fr-FR" sz="4400" dirty="0"/>
              <a:t> of the </a:t>
            </a:r>
            <a:r>
              <a:rPr lang="fr-FR" sz="4400" dirty="0" err="1"/>
              <a:t>study</a:t>
            </a:r>
            <a:r>
              <a:rPr lang="fr-FR" sz="44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464575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3A926C0B-314D-4068-BD90-73E4CD3D6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88913"/>
            <a:ext cx="10515600" cy="1325562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Understanding</a:t>
            </a:r>
            <a:r>
              <a:rPr lang="fr-FR" dirty="0"/>
              <a:t> how variables are </a:t>
            </a:r>
            <a:r>
              <a:rPr lang="fr-FR" dirty="0" err="1"/>
              <a:t>measured</a:t>
            </a:r>
            <a:br>
              <a:rPr lang="fr-FR" dirty="0"/>
            </a:br>
            <a:br>
              <a:rPr lang="fr-FR" dirty="0"/>
            </a:br>
            <a:r>
              <a:rPr lang="fr-FR" sz="2800" cap="none" dirty="0">
                <a:solidFill>
                  <a:srgbClr val="EA4D5E"/>
                </a:solidFill>
              </a:rPr>
              <a:t>PAST and FUTURE BEHAVIOR</a:t>
            </a:r>
            <a:endParaRPr lang="fr-FR" cap="none" dirty="0">
              <a:solidFill>
                <a:srgbClr val="EA4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42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B83A8930-C63D-4A24-8D01-6F878CC1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51" y="31588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Understanding</a:t>
            </a:r>
            <a:r>
              <a:rPr lang="fr-FR" dirty="0"/>
              <a:t> how variables are </a:t>
            </a:r>
            <a:r>
              <a:rPr lang="fr-FR" dirty="0" err="1"/>
              <a:t>measured</a:t>
            </a:r>
            <a:br>
              <a:rPr lang="fr-FR" dirty="0"/>
            </a:br>
            <a:br>
              <a:rPr lang="fr-FR" dirty="0"/>
            </a:br>
            <a:r>
              <a:rPr lang="fr-FR" sz="2800" cap="none" dirty="0" err="1">
                <a:solidFill>
                  <a:srgbClr val="EA4D5E"/>
                </a:solidFill>
              </a:rPr>
              <a:t>What</a:t>
            </a:r>
            <a:r>
              <a:rPr lang="fr-FR" sz="2800" cap="none" dirty="0">
                <a:solidFill>
                  <a:srgbClr val="EA4D5E"/>
                </a:solidFill>
              </a:rPr>
              <a:t> concept </a:t>
            </a:r>
            <a:r>
              <a:rPr lang="fr-FR" sz="2800" cap="none" dirty="0" err="1">
                <a:solidFill>
                  <a:srgbClr val="EA4D5E"/>
                </a:solidFill>
              </a:rPr>
              <a:t>is</a:t>
            </a:r>
            <a:r>
              <a:rPr lang="fr-FR" sz="2800" cap="none" dirty="0">
                <a:solidFill>
                  <a:srgbClr val="EA4D5E"/>
                </a:solidFill>
              </a:rPr>
              <a:t> </a:t>
            </a:r>
            <a:r>
              <a:rPr lang="fr-FR" sz="2800" cap="none" dirty="0" err="1">
                <a:solidFill>
                  <a:srgbClr val="EA4D5E"/>
                </a:solidFill>
              </a:rPr>
              <a:t>this</a:t>
            </a:r>
            <a:r>
              <a:rPr lang="fr-FR" sz="2800" cap="none" dirty="0">
                <a:solidFill>
                  <a:srgbClr val="EA4D5E"/>
                </a:solidFill>
              </a:rPr>
              <a:t> ?</a:t>
            </a:r>
            <a:endParaRPr lang="fr-FR" cap="none" dirty="0">
              <a:solidFill>
                <a:srgbClr val="EA4D5E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5B4EB0F-E3CF-E147-2335-64DEE0579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4" y="2811456"/>
            <a:ext cx="7763958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69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B83A8930-C63D-4A24-8D01-6F878CC1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05" y="94765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Understanding</a:t>
            </a:r>
            <a:r>
              <a:rPr lang="fr-FR" dirty="0"/>
              <a:t> how variables are </a:t>
            </a:r>
            <a:r>
              <a:rPr lang="fr-FR" dirty="0" err="1"/>
              <a:t>measured</a:t>
            </a:r>
            <a:br>
              <a:rPr lang="fr-FR" dirty="0"/>
            </a:br>
            <a:br>
              <a:rPr lang="fr-FR" dirty="0"/>
            </a:br>
            <a:r>
              <a:rPr lang="fr-FR" sz="2800" cap="none" dirty="0">
                <a:solidFill>
                  <a:srgbClr val="EA4D5E"/>
                </a:solidFill>
              </a:rPr>
              <a:t>SOCIAL INFLUENCE </a:t>
            </a:r>
            <a:br>
              <a:rPr lang="fr-FR" sz="2800" cap="none" dirty="0">
                <a:solidFill>
                  <a:srgbClr val="EA4D5E"/>
                </a:solidFill>
              </a:rPr>
            </a:br>
            <a:br>
              <a:rPr lang="fr-FR" sz="2800" cap="none" dirty="0">
                <a:solidFill>
                  <a:srgbClr val="EA4D5E"/>
                </a:solidFill>
              </a:rPr>
            </a:br>
            <a:br>
              <a:rPr lang="fr-FR" sz="2800" cap="none" dirty="0">
                <a:solidFill>
                  <a:srgbClr val="EA4D5E"/>
                </a:solidFill>
              </a:rPr>
            </a:br>
            <a:r>
              <a:rPr lang="fr-FR" sz="2800" cap="none" dirty="0">
                <a:solidFill>
                  <a:srgbClr val="EA4D5E"/>
                </a:solidFill>
              </a:rPr>
              <a:t>MANIP CHECK</a:t>
            </a:r>
            <a:endParaRPr lang="fr-FR" cap="none" dirty="0">
              <a:solidFill>
                <a:srgbClr val="EA4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192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9E940EE3-7AEF-4039-AE24-00A828374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91" y="109491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 err="1"/>
              <a:t>Understanding</a:t>
            </a:r>
            <a:r>
              <a:rPr lang="fr-FR" dirty="0"/>
              <a:t> how variables are </a:t>
            </a:r>
            <a:r>
              <a:rPr lang="fr-FR" dirty="0" err="1"/>
              <a:t>measured</a:t>
            </a:r>
            <a:br>
              <a:rPr lang="fr-FR" dirty="0"/>
            </a:br>
            <a:br>
              <a:rPr lang="fr-FR" sz="1600" dirty="0"/>
            </a:br>
            <a:r>
              <a:rPr lang="fr-FR" sz="2800" cap="none" dirty="0" err="1">
                <a:solidFill>
                  <a:srgbClr val="EA4D5E"/>
                </a:solidFill>
              </a:rPr>
              <a:t>Personality</a:t>
            </a:r>
            <a:r>
              <a:rPr lang="fr-FR" sz="2800" cap="none" dirty="0">
                <a:solidFill>
                  <a:srgbClr val="EA4D5E"/>
                </a:solidFill>
              </a:rPr>
              <a:t> &amp; self-concept</a:t>
            </a:r>
            <a:endParaRPr lang="fr-FR" cap="none" dirty="0">
              <a:solidFill>
                <a:srgbClr val="EA4D5E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2BF66E2-2675-5E08-C290-7AD074A02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941" y="1547133"/>
            <a:ext cx="769727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253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9E940EE3-7AEF-4039-AE24-00A828374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91" y="109491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 err="1"/>
              <a:t>Understanding</a:t>
            </a:r>
            <a:r>
              <a:rPr lang="fr-FR" dirty="0"/>
              <a:t> how variables are </a:t>
            </a:r>
            <a:r>
              <a:rPr lang="fr-FR" dirty="0" err="1"/>
              <a:t>measured</a:t>
            </a:r>
            <a:br>
              <a:rPr lang="fr-FR" dirty="0"/>
            </a:br>
            <a:br>
              <a:rPr lang="fr-FR" sz="1600" dirty="0"/>
            </a:br>
            <a:r>
              <a:rPr lang="fr-FR" sz="2800" cap="none" dirty="0" err="1">
                <a:solidFill>
                  <a:srgbClr val="EA4D5E"/>
                </a:solidFill>
              </a:rPr>
              <a:t>Personality</a:t>
            </a:r>
            <a:r>
              <a:rPr lang="fr-FR" sz="2800" cap="none" dirty="0">
                <a:solidFill>
                  <a:srgbClr val="EA4D5E"/>
                </a:solidFill>
              </a:rPr>
              <a:t> &amp; self-concept</a:t>
            </a:r>
            <a:endParaRPr lang="fr-FR" cap="none" dirty="0">
              <a:solidFill>
                <a:srgbClr val="EA4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454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CF01E-45CD-4377-871D-C75D8F30D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assignment</a:t>
            </a:r>
            <a:r>
              <a:rPr lang="fr-FR" dirty="0"/>
              <a:t> (R class)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01AF3C-4DDA-40A5-A217-8AA8A6D2C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1859470"/>
            <a:ext cx="10765325" cy="480989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b="1" dirty="0">
              <a:solidFill>
                <a:srgbClr val="EA4D5E"/>
              </a:solidFill>
            </a:endParaRPr>
          </a:p>
          <a:p>
            <a:pPr lvl="1"/>
            <a:r>
              <a:rPr lang="en-US" dirty="0"/>
              <a:t>Which </a:t>
            </a:r>
            <a:r>
              <a:rPr lang="en-US" b="1" dirty="0"/>
              <a:t>variables </a:t>
            </a:r>
            <a:r>
              <a:rPr lang="en-US" dirty="0"/>
              <a:t>are mostly likely to explain consumers’ decision-making process (for the meat alternative of your choice)?</a:t>
            </a:r>
          </a:p>
          <a:p>
            <a:pPr marL="457200" lvl="1" indent="0">
              <a:buNone/>
            </a:pPr>
            <a:r>
              <a:rPr lang="en-US" dirty="0"/>
              <a:t>- What are the main </a:t>
            </a:r>
            <a:r>
              <a:rPr lang="en-US" b="1" dirty="0"/>
              <a:t>motivations </a:t>
            </a:r>
            <a:r>
              <a:rPr lang="en-US" dirty="0"/>
              <a:t>to eat the meat alternative of your choice?</a:t>
            </a:r>
          </a:p>
          <a:p>
            <a:pPr marL="457200" lvl="1" indent="0">
              <a:buNone/>
            </a:pPr>
            <a:r>
              <a:rPr lang="en-US" dirty="0"/>
              <a:t>- What are the main</a:t>
            </a:r>
            <a:r>
              <a:rPr lang="en-US" b="1" dirty="0"/>
              <a:t> barriers </a:t>
            </a:r>
            <a:r>
              <a:rPr lang="en-US" dirty="0"/>
              <a:t>to eat the meat alternative of your choice?</a:t>
            </a:r>
          </a:p>
          <a:p>
            <a:pPr lvl="1"/>
            <a:r>
              <a:rPr lang="en-US" dirty="0"/>
              <a:t>Summarize the data</a:t>
            </a:r>
          </a:p>
          <a:p>
            <a:pPr lvl="1"/>
            <a:r>
              <a:rPr lang="en-US" dirty="0"/>
              <a:t>Compare groups</a:t>
            </a:r>
          </a:p>
          <a:p>
            <a:pPr lvl="1"/>
            <a:r>
              <a:rPr lang="en-US" dirty="0"/>
              <a:t>Draw a mediation model with expected links between the variables and test the model</a:t>
            </a:r>
          </a:p>
          <a:p>
            <a:pPr marL="914400" lvl="2" indent="0">
              <a:buNone/>
            </a:pPr>
            <a:endParaRPr lang="en-US" sz="2800" b="1" dirty="0">
              <a:solidFill>
                <a:srgbClr val="EA4D5E"/>
              </a:solidFill>
            </a:endParaRPr>
          </a:p>
          <a:p>
            <a:pPr marL="914400" lvl="2" indent="0">
              <a:buNone/>
            </a:pPr>
            <a:endParaRPr lang="en-US" sz="2400" dirty="0"/>
          </a:p>
          <a:p>
            <a:pPr marL="914400" lvl="2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884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6666EC-1B51-4258-9860-DD117AC70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37" y="25566"/>
            <a:ext cx="10515600" cy="1325563"/>
          </a:xfrm>
        </p:spPr>
        <p:txBody>
          <a:bodyPr/>
          <a:lstStyle/>
          <a:p>
            <a:r>
              <a:rPr lang="fr-FR" dirty="0" err="1"/>
              <a:t>Presentation</a:t>
            </a:r>
            <a:r>
              <a:rPr lang="fr-FR" dirty="0"/>
              <a:t> of the </a:t>
            </a:r>
            <a:r>
              <a:rPr lang="fr-FR" dirty="0" err="1"/>
              <a:t>experiment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DC00D2-6AC2-48E8-BA78-185DDE98B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032" y="1340768"/>
            <a:ext cx="9331604" cy="54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8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9EB61C7-BF77-4F90-AEF2-FDE178FB9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47" y="-171598"/>
            <a:ext cx="10515600" cy="1325563"/>
          </a:xfrm>
        </p:spPr>
        <p:txBody>
          <a:bodyPr/>
          <a:lstStyle/>
          <a:p>
            <a:r>
              <a:rPr lang="fr-FR" dirty="0"/>
              <a:t>The projective scenario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0AFFD2B-D9DE-DD8C-7D5E-1C93523B4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25" y="871180"/>
            <a:ext cx="9316750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77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B5EB6B-1E75-4E25-8E7E-835BC4C0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Manipulated</a:t>
            </a:r>
            <a:r>
              <a:rPr lang="fr-FR" dirty="0"/>
              <a:t> variable = the type of alternative to </a:t>
            </a:r>
            <a:r>
              <a:rPr lang="fr-FR" dirty="0" err="1"/>
              <a:t>meat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79C447-5811-42BB-9CFA-D379017A9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2060848"/>
            <a:ext cx="10515600" cy="4351338"/>
          </a:xfrm>
        </p:spPr>
        <p:txBody>
          <a:bodyPr>
            <a:normAutofit/>
          </a:bodyPr>
          <a:lstStyle/>
          <a:p>
            <a:pPr algn="ctr">
              <a:lnSpc>
                <a:spcPct val="50000"/>
              </a:lnSpc>
            </a:pPr>
            <a:r>
              <a:rPr lang="en-US" sz="1800" b="1" dirty="0">
                <a:solidFill>
                  <a:srgbClr val="CCCCC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800" b="1" dirty="0">
              <a:solidFill>
                <a:srgbClr val="CCCCCC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>
                <a:solidFill>
                  <a:srgbClr val="EA4D5E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Condition 1 : Plant-Based Steak</a:t>
            </a:r>
            <a:endParaRPr lang="fr-FR" sz="1800" dirty="0">
              <a:solidFill>
                <a:srgbClr val="EA4D5E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After the tasting is over, you learn that the meat inside the burger was not real meat but a plant-based steak made from pea protein.</a:t>
            </a:r>
          </a:p>
          <a:p>
            <a:pPr marL="0" indent="0">
              <a:lnSpc>
                <a:spcPct val="115000"/>
              </a:lnSpc>
              <a:buNone/>
            </a:pPr>
            <a:endParaRPr lang="en-US" sz="18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>
                <a:solidFill>
                  <a:srgbClr val="EA4D5E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Condition 2 : Insect Steak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After the tasting is over, you learn that the meat inside the burger was not real meat but a steak made from blended insects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ct val="50000"/>
              </a:lnSpc>
            </a:pPr>
            <a:r>
              <a:rPr lang="en-US" sz="1800" b="1" dirty="0">
                <a:solidFill>
                  <a:srgbClr val="CCCCC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800" b="1" dirty="0">
              <a:solidFill>
                <a:srgbClr val="CCCCCC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sz="1800" b="1" dirty="0">
                <a:solidFill>
                  <a:srgbClr val="EA4D5E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Condition 3 : Cellular </a:t>
            </a:r>
            <a:r>
              <a:rPr lang="fr-FR" sz="1800" b="1" dirty="0" err="1">
                <a:solidFill>
                  <a:srgbClr val="EA4D5E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Meat</a:t>
            </a:r>
            <a:r>
              <a:rPr lang="fr-FR" sz="1800" b="1" dirty="0">
                <a:solidFill>
                  <a:srgbClr val="EA4D5E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Steak </a:t>
            </a:r>
            <a:endParaRPr lang="fr-FR" sz="1800" dirty="0">
              <a:solidFill>
                <a:srgbClr val="EA4D5E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After the tasting is over, you learn that the meat inside the burger was not ordinary meat but a steak made from cellular meat, grown in vitro</a:t>
            </a:r>
            <a:endParaRPr lang="fr-FR" sz="18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endParaRPr lang="fr-FR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183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0E2BAC-5E6D-4FBF-9444-8419AC4BF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246312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Application: alternatives to </a:t>
            </a:r>
            <a:r>
              <a:rPr lang="fr-FR" b="1" dirty="0" err="1"/>
              <a:t>meat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2A2105-33EB-4D8B-96F9-5B8055E45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B6ACE-C76E-423A-8EF3-2172D9D1DB2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549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1C746D-9F84-414D-ACAD-06B5E1C8A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92" y="-188954"/>
            <a:ext cx="10515600" cy="1325563"/>
          </a:xfrm>
        </p:spPr>
        <p:txBody>
          <a:bodyPr/>
          <a:lstStyle/>
          <a:p>
            <a:r>
              <a:rPr lang="en-CA" dirty="0"/>
              <a:t>impact of meat consumption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27B5966-C631-42D2-A998-AAA48FA90BBD}"/>
              </a:ext>
            </a:extLst>
          </p:cNvPr>
          <p:cNvSpPr txBox="1">
            <a:spLocks/>
          </p:cNvSpPr>
          <p:nvPr/>
        </p:nvSpPr>
        <p:spPr>
          <a:xfrm>
            <a:off x="1509385" y="4918259"/>
            <a:ext cx="2695575" cy="938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climate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EF1AFE-FD42-4359-AB5F-D11361F98C22}"/>
              </a:ext>
            </a:extLst>
          </p:cNvPr>
          <p:cNvSpPr/>
          <p:nvPr/>
        </p:nvSpPr>
        <p:spPr>
          <a:xfrm>
            <a:off x="4357552" y="4918259"/>
            <a:ext cx="24696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AB475C-5ED1-4D31-B315-CEACA0E9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B6ACE-C76E-423A-8EF3-2172D9D1DB25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9853E2C-7802-48FD-A644-6FE542CA2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024" y="2509885"/>
            <a:ext cx="2053709" cy="205370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12243C4-C81E-48C0-AE59-9AAFDE7006FB}"/>
              </a:ext>
            </a:extLst>
          </p:cNvPr>
          <p:cNvSpPr/>
          <p:nvPr/>
        </p:nvSpPr>
        <p:spPr>
          <a:xfrm>
            <a:off x="7646302" y="4869334"/>
            <a:ext cx="24696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animal welfare</a:t>
            </a:r>
          </a:p>
        </p:txBody>
      </p:sp>
      <p:pic>
        <p:nvPicPr>
          <p:cNvPr id="2050" name="Picture 2" descr="Recommendation on Red and Processed Meat - American Institute for Cancer  Research">
            <a:extLst>
              <a:ext uri="{FF2B5EF4-FFF2-40B4-BE49-F238E27FC236}">
                <a16:creationId xmlns:a16="http://schemas.microsoft.com/office/drawing/2014/main" id="{0A3FDD0E-A2C5-4D5E-B078-AA5ED0F86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543" y="1819960"/>
            <a:ext cx="1851703" cy="288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DFDF122-CA72-4075-8DFE-1CF8C200C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532" y="3011019"/>
            <a:ext cx="29432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8638"/>
      </p:ext>
    </p:extLst>
  </p:cSld>
  <p:clrMapOvr>
    <a:masterClrMapping/>
  </p:clrMapOvr>
</p:sld>
</file>

<file path=ppt/theme/theme1.xml><?xml version="1.0" encoding="utf-8"?>
<a:theme xmlns:a="http://schemas.openxmlformats.org/drawingml/2006/main" name="2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14351</TotalTime>
  <Words>2472</Words>
  <Application>Microsoft Office PowerPoint</Application>
  <PresentationFormat>Grand écran</PresentationFormat>
  <Paragraphs>156</Paragraphs>
  <Slides>45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1" baseType="lpstr">
      <vt:lpstr>72</vt:lpstr>
      <vt:lpstr>Arial</vt:lpstr>
      <vt:lpstr>Calibri</vt:lpstr>
      <vt:lpstr>Calibri Light</vt:lpstr>
      <vt:lpstr>Trebuchet MS</vt:lpstr>
      <vt:lpstr>2_Thème Office</vt:lpstr>
      <vt:lpstr>Présentation PowerPoint</vt:lpstr>
      <vt:lpstr>Let’s start with a quick questionnaire !</vt:lpstr>
      <vt:lpstr>Présentation PowerPoint</vt:lpstr>
      <vt:lpstr>Présentation PowerPoint</vt:lpstr>
      <vt:lpstr>Presentation of the experiment</vt:lpstr>
      <vt:lpstr>The projective scenario</vt:lpstr>
      <vt:lpstr>Manipulated variable = the type of alternative to meat</vt:lpstr>
      <vt:lpstr>Application: alternatives to meat</vt:lpstr>
      <vt:lpstr>impact of meat consumption</vt:lpstr>
      <vt:lpstr>vegetarianism and veganism</vt:lpstr>
      <vt:lpstr>3 main alternatives to meat</vt:lpstr>
      <vt:lpstr>insect burgers</vt:lpstr>
      <vt:lpstr>brand: Bug Foundation (Germany)</vt:lpstr>
      <vt:lpstr>veggie burgers</vt:lpstr>
      <vt:lpstr>brand 1: Impossible (Us, California)</vt:lpstr>
      <vt:lpstr>brand 2: Beyond Meat (US, California)</vt:lpstr>
      <vt:lpstr>cultured meat</vt:lpstr>
      <vt:lpstr>process</vt:lpstr>
      <vt:lpstr>process</vt:lpstr>
      <vt:lpstr>brand: Mosa Meat (Netherlands)</vt:lpstr>
      <vt:lpstr>Présentation PowerPoint</vt:lpstr>
      <vt:lpstr>Your job:  R class:  What are the drivers and barriers to eating alternatives to meat?  Consumer bheavior class:  Make recommendations Launch the product</vt:lpstr>
      <vt:lpstr>Course organization</vt:lpstr>
      <vt:lpstr>Présentation PowerPoint</vt:lpstr>
      <vt:lpstr>Challenge</vt:lpstr>
      <vt:lpstr>Understanding how variables are measured  What concept is this ?</vt:lpstr>
      <vt:lpstr>Understanding how variables are measured  EMOTIONS!</vt:lpstr>
      <vt:lpstr>Understanding how variables are measured  What concept is this ?</vt:lpstr>
      <vt:lpstr>Understanding how variables are measured  What concept is this ?</vt:lpstr>
      <vt:lpstr>Understanding how variables are measured  BELIEFS alternatives to meat</vt:lpstr>
      <vt:lpstr>Understanding how variables are measured  What concept is this ?</vt:lpstr>
      <vt:lpstr>Understanding how variables are measured  ATTITUDES!</vt:lpstr>
      <vt:lpstr>Understanding how variables are measured  What concept is this ?</vt:lpstr>
      <vt:lpstr>Understanding how variables are measured  MOTIVATIONS!</vt:lpstr>
      <vt:lpstr>Understanding how variables are measured  What concept is this ?</vt:lpstr>
      <vt:lpstr>Understanding how variables are measured  PURCHASE INTENTIONS!</vt:lpstr>
      <vt:lpstr>Understanding how variables are measured  What concept is this ?</vt:lpstr>
      <vt:lpstr>Understanding how variables are measured  LIKING</vt:lpstr>
      <vt:lpstr>Understanding how variables are measured  What concept is this ?</vt:lpstr>
      <vt:lpstr>Understanding how variables are measured  PAST and FUTURE BEHAVIOR</vt:lpstr>
      <vt:lpstr>Understanding how variables are measured  What concept is this ?</vt:lpstr>
      <vt:lpstr>Understanding how variables are measured  SOCIAL INFLUENCE    MANIP CHECK</vt:lpstr>
      <vt:lpstr>Understanding how variables are measured  Personality &amp; self-concept</vt:lpstr>
      <vt:lpstr>Understanding how variables are measured  Personality &amp; self-concept</vt:lpstr>
      <vt:lpstr>Your assignment (R class)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Glass walls: The impact of videos on beliefs and attitudes toward meat</dc:title>
  <dc:creator>BORAU Sylvie</dc:creator>
  <cp:lastModifiedBy>BORAU Sylvie</cp:lastModifiedBy>
  <cp:revision>209</cp:revision>
  <dcterms:created xsi:type="dcterms:W3CDTF">2021-09-13T16:50:50Z</dcterms:created>
  <dcterms:modified xsi:type="dcterms:W3CDTF">2023-10-24T08:50:39Z</dcterms:modified>
</cp:coreProperties>
</file>